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0"/>
  </p:notesMasterIdLst>
  <p:handoutMasterIdLst>
    <p:handoutMasterId r:id="rId71"/>
  </p:handoutMasterIdLst>
  <p:sldIdLst>
    <p:sldId id="256" r:id="rId2"/>
    <p:sldId id="307" r:id="rId3"/>
    <p:sldId id="316" r:id="rId4"/>
    <p:sldId id="257" r:id="rId5"/>
    <p:sldId id="260" r:id="rId6"/>
    <p:sldId id="261" r:id="rId7"/>
    <p:sldId id="262" r:id="rId8"/>
    <p:sldId id="259" r:id="rId9"/>
    <p:sldId id="258" r:id="rId10"/>
    <p:sldId id="263" r:id="rId11"/>
    <p:sldId id="264" r:id="rId12"/>
    <p:sldId id="277" r:id="rId13"/>
    <p:sldId id="275" r:id="rId14"/>
    <p:sldId id="278" r:id="rId15"/>
    <p:sldId id="276" r:id="rId16"/>
    <p:sldId id="279" r:id="rId17"/>
    <p:sldId id="280" r:id="rId18"/>
    <p:sldId id="329" r:id="rId19"/>
    <p:sldId id="330" r:id="rId20"/>
    <p:sldId id="331" r:id="rId21"/>
    <p:sldId id="332" r:id="rId22"/>
    <p:sldId id="333" r:id="rId23"/>
    <p:sldId id="281" r:id="rId24"/>
    <p:sldId id="266" r:id="rId25"/>
    <p:sldId id="282" r:id="rId26"/>
    <p:sldId id="287" r:id="rId27"/>
    <p:sldId id="283" r:id="rId28"/>
    <p:sldId id="288" r:id="rId29"/>
    <p:sldId id="291" r:id="rId30"/>
    <p:sldId id="293" r:id="rId31"/>
    <p:sldId id="285" r:id="rId32"/>
    <p:sldId id="292" r:id="rId33"/>
    <p:sldId id="284" r:id="rId34"/>
    <p:sldId id="290" r:id="rId35"/>
    <p:sldId id="289" r:id="rId36"/>
    <p:sldId id="294" r:id="rId37"/>
    <p:sldId id="295" r:id="rId38"/>
    <p:sldId id="303" r:id="rId39"/>
    <p:sldId id="296" r:id="rId40"/>
    <p:sldId id="297" r:id="rId41"/>
    <p:sldId id="328" r:id="rId42"/>
    <p:sldId id="274" r:id="rId43"/>
    <p:sldId id="308" r:id="rId44"/>
    <p:sldId id="306" r:id="rId45"/>
    <p:sldId id="310" r:id="rId46"/>
    <p:sldId id="304" r:id="rId47"/>
    <p:sldId id="335" r:id="rId48"/>
    <p:sldId id="336" r:id="rId49"/>
    <p:sldId id="337" r:id="rId50"/>
    <p:sldId id="338" r:id="rId51"/>
    <p:sldId id="339" r:id="rId52"/>
    <p:sldId id="340" r:id="rId53"/>
    <p:sldId id="302" r:id="rId54"/>
    <p:sldId id="319" r:id="rId55"/>
    <p:sldId id="320" r:id="rId56"/>
    <p:sldId id="317" r:id="rId57"/>
    <p:sldId id="309" r:id="rId58"/>
    <p:sldId id="321" r:id="rId59"/>
    <p:sldId id="298" r:id="rId60"/>
    <p:sldId id="323" r:id="rId61"/>
    <p:sldId id="324" r:id="rId62"/>
    <p:sldId id="325" r:id="rId63"/>
    <p:sldId id="312" r:id="rId64"/>
    <p:sldId id="326" r:id="rId65"/>
    <p:sldId id="327" r:id="rId66"/>
    <p:sldId id="313" r:id="rId67"/>
    <p:sldId id="314" r:id="rId68"/>
    <p:sldId id="315" r:id="rId6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4032"/>
    <a:srgbClr val="E8EDF4"/>
    <a:srgbClr val="D0D8E8"/>
    <a:srgbClr val="C31AFF"/>
    <a:srgbClr val="E58BFF"/>
    <a:srgbClr val="507BCB"/>
    <a:srgbClr val="558DD7"/>
    <a:srgbClr val="5879D7"/>
    <a:srgbClr val="7091D7"/>
    <a:srgbClr val="133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69" autoAdjust="0"/>
    <p:restoredTop sz="97119" autoAdjust="0"/>
  </p:normalViewPr>
  <p:slideViewPr>
    <p:cSldViewPr snapToGrid="0" snapToObjects="1">
      <p:cViewPr varScale="1">
        <p:scale>
          <a:sx n="166" d="100"/>
          <a:sy n="166" d="100"/>
        </p:scale>
        <p:origin x="-2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handoutMaster" Target="handoutMasters/handoutMaster1.xml"/><Relationship Id="rId72" Type="http://schemas.openxmlformats.org/officeDocument/2006/relationships/printerSettings" Target="printerSettings/printerSettings1.bin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Relationship Id="rId2" Type="http://schemas.openxmlformats.org/officeDocument/2006/relationships/image" Target="../media/image38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1" Type="http://schemas.openxmlformats.org/officeDocument/2006/relationships/image" Target="../media/image32.emf"/><Relationship Id="rId2" Type="http://schemas.openxmlformats.org/officeDocument/2006/relationships/image" Target="../media/image3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1" Type="http://schemas.openxmlformats.org/officeDocument/2006/relationships/image" Target="../media/image32.emf"/><Relationship Id="rId2" Type="http://schemas.openxmlformats.org/officeDocument/2006/relationships/image" Target="../media/image38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Relationship Id="rId2" Type="http://schemas.openxmlformats.org/officeDocument/2006/relationships/image" Target="../media/image4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Relationship Id="rId2" Type="http://schemas.openxmlformats.org/officeDocument/2006/relationships/image" Target="../media/image4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Relationship Id="rId2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image" Target="../media/image21.emf"/><Relationship Id="rId2" Type="http://schemas.openxmlformats.org/officeDocument/2006/relationships/image" Target="../media/image2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Relationship Id="rId2" Type="http://schemas.openxmlformats.org/officeDocument/2006/relationships/image" Target="../media/image30.emf"/><Relationship Id="rId3" Type="http://schemas.openxmlformats.org/officeDocument/2006/relationships/image" Target="../media/image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F070-10D7-B04C-89FC-5B4AD48ABD2F}" type="datetimeFigureOut">
              <a:rPr lang="en-US" smtClean="0"/>
              <a:t>2/5/15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FD7B7-D2AB-8148-BF5A-260E16141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39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3.png>
</file>

<file path=ppt/media/image14.png>
</file>

<file path=ppt/media/image4.png>
</file>

<file path=ppt/media/image5.png>
</file>

<file path=ppt/media/image5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48478B-6CB6-1648-AD11-4BCA276D364A}" type="datetimeFigureOut">
              <a:rPr lang="en-US" smtClean="0"/>
              <a:t>2/5/15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1054E-58D0-F24D-9054-8231A9C9B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994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4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95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91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7609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0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36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29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3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87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075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6AD60-2240-774B-999B-A729C374DE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4" Type="http://schemas.openxmlformats.org/officeDocument/2006/relationships/image" Target="../media/image15.emf"/><Relationship Id="rId5" Type="http://schemas.openxmlformats.org/officeDocument/2006/relationships/oleObject" Target="../embeddings/oleObject10.bin"/><Relationship Id="rId6" Type="http://schemas.openxmlformats.org/officeDocument/2006/relationships/image" Target="../media/image16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4" Type="http://schemas.openxmlformats.org/officeDocument/2006/relationships/image" Target="../media/image10.emf"/><Relationship Id="rId5" Type="http://schemas.openxmlformats.org/officeDocument/2006/relationships/oleObject" Target="../embeddings/oleObject12.bin"/><Relationship Id="rId6" Type="http://schemas.openxmlformats.org/officeDocument/2006/relationships/image" Target="../media/image11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statweb.stanford.edu/~jhf/ftp/trebst.pdf" TargetMode="Externa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14.bin"/><Relationship Id="rId7" Type="http://schemas.openxmlformats.org/officeDocument/2006/relationships/image" Target="../media/image19.emf"/><Relationship Id="rId8" Type="http://schemas.openxmlformats.org/officeDocument/2006/relationships/oleObject" Target="../embeddings/oleObject15.bin"/><Relationship Id="rId9" Type="http://schemas.openxmlformats.org/officeDocument/2006/relationships/image" Target="../media/image20.emf"/><Relationship Id="rId10" Type="http://schemas.openxmlformats.org/officeDocument/2006/relationships/oleObject" Target="../embeddings/oleObject16.bin"/><Relationship Id="rId11" Type="http://schemas.openxmlformats.org/officeDocument/2006/relationships/image" Target="../media/image2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4" Type="http://schemas.openxmlformats.org/officeDocument/2006/relationships/image" Target="../media/image21.emf"/><Relationship Id="rId5" Type="http://schemas.openxmlformats.org/officeDocument/2006/relationships/oleObject" Target="../embeddings/oleObject18.bin"/><Relationship Id="rId6" Type="http://schemas.openxmlformats.org/officeDocument/2006/relationships/image" Target="../media/image22.emf"/><Relationship Id="rId7" Type="http://schemas.openxmlformats.org/officeDocument/2006/relationships/oleObject" Target="../embeddings/oleObject19.bin"/><Relationship Id="rId8" Type="http://schemas.openxmlformats.org/officeDocument/2006/relationships/image" Target="../media/image23.emf"/><Relationship Id="rId9" Type="http://schemas.openxmlformats.org/officeDocument/2006/relationships/oleObject" Target="../embeddings/oleObject20.bin"/><Relationship Id="rId10" Type="http://schemas.openxmlformats.org/officeDocument/2006/relationships/image" Target="../media/image24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4" Type="http://schemas.openxmlformats.org/officeDocument/2006/relationships/image" Target="../media/image29.emf"/><Relationship Id="rId5" Type="http://schemas.openxmlformats.org/officeDocument/2006/relationships/oleObject" Target="../embeddings/oleObject22.bin"/><Relationship Id="rId6" Type="http://schemas.openxmlformats.org/officeDocument/2006/relationships/image" Target="../media/image30.emf"/><Relationship Id="rId7" Type="http://schemas.openxmlformats.org/officeDocument/2006/relationships/oleObject" Target="../embeddings/oleObject23.bin"/><Relationship Id="rId8" Type="http://schemas.openxmlformats.org/officeDocument/2006/relationships/image" Target="../media/image2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4" Type="http://schemas.openxmlformats.org/officeDocument/2006/relationships/image" Target="../media/image31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statweb.stanford.edu/~jhf/ftp/trebst.pdf" TargetMode="External"/><Relationship Id="rId4" Type="http://schemas.openxmlformats.org/officeDocument/2006/relationships/oleObject" Target="../embeddings/oleObject25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26.bin"/><Relationship Id="rId7" Type="http://schemas.openxmlformats.org/officeDocument/2006/relationships/image" Target="../media/image19.emf"/><Relationship Id="rId8" Type="http://schemas.openxmlformats.org/officeDocument/2006/relationships/oleObject" Target="../embeddings/oleObject27.bin"/><Relationship Id="rId9" Type="http://schemas.openxmlformats.org/officeDocument/2006/relationships/image" Target="../media/image20.emf"/><Relationship Id="rId10" Type="http://schemas.openxmlformats.org/officeDocument/2006/relationships/oleObject" Target="../embeddings/oleObject28.bin"/><Relationship Id="rId11" Type="http://schemas.openxmlformats.org/officeDocument/2006/relationships/image" Target="../media/image2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30.bin"/><Relationship Id="rId6" Type="http://schemas.openxmlformats.org/officeDocument/2006/relationships/image" Target="../media/image33.emf"/><Relationship Id="rId7" Type="http://schemas.openxmlformats.org/officeDocument/2006/relationships/oleObject" Target="../embeddings/oleObject31.bin"/><Relationship Id="rId8" Type="http://schemas.openxmlformats.org/officeDocument/2006/relationships/image" Target="../media/image34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4" Type="http://schemas.openxmlformats.org/officeDocument/2006/relationships/image" Target="../media/image35.emf"/><Relationship Id="rId5" Type="http://schemas.openxmlformats.org/officeDocument/2006/relationships/oleObject" Target="../embeddings/oleObject33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34.bin"/><Relationship Id="rId8" Type="http://schemas.openxmlformats.org/officeDocument/2006/relationships/image" Target="../media/image37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36.bin"/><Relationship Id="rId6" Type="http://schemas.openxmlformats.org/officeDocument/2006/relationships/image" Target="../media/image38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1.bin"/><Relationship Id="rId12" Type="http://schemas.openxmlformats.org/officeDocument/2006/relationships/image" Target="../media/image41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7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38.bin"/><Relationship Id="rId6" Type="http://schemas.openxmlformats.org/officeDocument/2006/relationships/image" Target="../media/image38.emf"/><Relationship Id="rId7" Type="http://schemas.openxmlformats.org/officeDocument/2006/relationships/oleObject" Target="../embeddings/oleObject39.bin"/><Relationship Id="rId8" Type="http://schemas.openxmlformats.org/officeDocument/2006/relationships/image" Target="../media/image39.emf"/><Relationship Id="rId9" Type="http://schemas.openxmlformats.org/officeDocument/2006/relationships/oleObject" Target="../embeddings/oleObject40.bin"/><Relationship Id="rId10" Type="http://schemas.openxmlformats.org/officeDocument/2006/relationships/image" Target="../media/image40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43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44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46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47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49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50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52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53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55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56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58.bin"/><Relationship Id="rId6" Type="http://schemas.openxmlformats.org/officeDocument/2006/relationships/image" Target="../media/image40.emf"/><Relationship Id="rId7" Type="http://schemas.openxmlformats.org/officeDocument/2006/relationships/oleObject" Target="../embeddings/oleObject59.bin"/><Relationship Id="rId8" Type="http://schemas.openxmlformats.org/officeDocument/2006/relationships/image" Target="../media/image41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oleObject" Target="../embeddings/oleObject60.bin"/><Relationship Id="rId5" Type="http://schemas.openxmlformats.org/officeDocument/2006/relationships/image" Target="../media/image42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4" Type="http://schemas.openxmlformats.org/officeDocument/2006/relationships/image" Target="../media/image44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2.bin"/><Relationship Id="rId4" Type="http://schemas.openxmlformats.org/officeDocument/2006/relationships/image" Target="../media/image45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67.bin"/><Relationship Id="rId12" Type="http://schemas.openxmlformats.org/officeDocument/2006/relationships/image" Target="../media/image41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3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64.bin"/><Relationship Id="rId6" Type="http://schemas.openxmlformats.org/officeDocument/2006/relationships/image" Target="../media/image38.emf"/><Relationship Id="rId7" Type="http://schemas.openxmlformats.org/officeDocument/2006/relationships/oleObject" Target="../embeddings/oleObject65.bin"/><Relationship Id="rId8" Type="http://schemas.openxmlformats.org/officeDocument/2006/relationships/image" Target="../media/image39.emf"/><Relationship Id="rId9" Type="http://schemas.openxmlformats.org/officeDocument/2006/relationships/oleObject" Target="../embeddings/oleObject66.bin"/><Relationship Id="rId10" Type="http://schemas.openxmlformats.org/officeDocument/2006/relationships/image" Target="../media/image40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8.bin"/><Relationship Id="rId4" Type="http://schemas.openxmlformats.org/officeDocument/2006/relationships/image" Target="../media/image40.emf"/><Relationship Id="rId5" Type="http://schemas.openxmlformats.org/officeDocument/2006/relationships/oleObject" Target="../embeddings/oleObject69.bin"/><Relationship Id="rId6" Type="http://schemas.openxmlformats.org/officeDocument/2006/relationships/image" Target="../media/image46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0.bin"/><Relationship Id="rId4" Type="http://schemas.openxmlformats.org/officeDocument/2006/relationships/image" Target="../media/image9.emf"/><Relationship Id="rId5" Type="http://schemas.openxmlformats.org/officeDocument/2006/relationships/oleObject" Target="../embeddings/oleObject71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72.bin"/><Relationship Id="rId8" Type="http://schemas.openxmlformats.org/officeDocument/2006/relationships/image" Target="../media/image11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4" Type="http://schemas.openxmlformats.org/officeDocument/2006/relationships/image" Target="../media/image47.emf"/><Relationship Id="rId5" Type="http://schemas.openxmlformats.org/officeDocument/2006/relationships/oleObject" Target="../embeddings/oleObject74.bin"/><Relationship Id="rId6" Type="http://schemas.openxmlformats.org/officeDocument/2006/relationships/image" Target="../media/image48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Relationship Id="rId3" Type="http://schemas.openxmlformats.org/officeDocument/2006/relationships/hyperlink" Target="http://www.niculescu-mizil.org/papers/KDDCup09.pdf" TargetMode="Externa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princeton.edu/~schapire/papers/explaining-adaboost.pdf" TargetMode="External"/><Relationship Id="rId4" Type="http://schemas.openxmlformats.org/officeDocument/2006/relationships/hyperlink" Target="http://statweb.stanford.edu/~jhf/ftp/trebst.pdf" TargetMode="External"/><Relationship Id="rId5" Type="http://schemas.openxmlformats.org/officeDocument/2006/relationships/hyperlink" Target="http://additivegroves.net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atistics.berkeley.edu/sites/default/files/tech-reports/421.pdf" TargetMode="Externa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6.emf"/><Relationship Id="rId5" Type="http://schemas.openxmlformats.org/officeDocument/2006/relationships/oleObject" Target="../embeddings/oleObject4.bin"/><Relationship Id="rId6" Type="http://schemas.openxmlformats.org/officeDocument/2006/relationships/image" Target="../media/image7.emf"/><Relationship Id="rId7" Type="http://schemas.openxmlformats.org/officeDocument/2006/relationships/oleObject" Target="../embeddings/oleObject5.bin"/><Relationship Id="rId8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9.emf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8.bin"/><Relationship Id="rId8" Type="http://schemas.openxmlformats.org/officeDocument/2006/relationships/image" Target="../media/image1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Machine Learning &amp; Data Mining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dirty="0" smtClean="0"/>
              <a:t>CS/CNS/EE 155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Lecture 10:</a:t>
            </a:r>
          </a:p>
          <a:p>
            <a:r>
              <a:rPr lang="en-US" dirty="0" smtClean="0"/>
              <a:t>Boosting &amp; Ensemble Selection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7032" y="115448"/>
            <a:ext cx="1912569" cy="8142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2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General Concept: </a:t>
            </a:r>
            <a:r>
              <a:rPr lang="en-US" dirty="0" smtClean="0"/>
              <a:t>Ensemble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Combine multiple learning algorithms or models</a:t>
            </a:r>
          </a:p>
          <a:p>
            <a:pPr lvl="1"/>
            <a:r>
              <a:rPr lang="en-US" sz="2400" dirty="0" smtClean="0"/>
              <a:t>Previous Lecture: Bagging </a:t>
            </a:r>
          </a:p>
          <a:p>
            <a:pPr lvl="1"/>
            <a:r>
              <a:rPr lang="en-US" sz="2400" dirty="0" smtClean="0"/>
              <a:t>Today: Boosting &amp; Ensemble Selection</a:t>
            </a:r>
          </a:p>
          <a:p>
            <a:endParaRPr lang="en-US" sz="1600" dirty="0"/>
          </a:p>
          <a:p>
            <a:r>
              <a:rPr lang="en-US" sz="2800" dirty="0" smtClean="0"/>
              <a:t>“Meta Learning” approach</a:t>
            </a:r>
          </a:p>
          <a:p>
            <a:pPr lvl="1"/>
            <a:r>
              <a:rPr lang="en-US" sz="2400" dirty="0" smtClean="0"/>
              <a:t>Does not innovate on base learning algorithm/model</a:t>
            </a:r>
          </a:p>
          <a:p>
            <a:pPr lvl="1"/>
            <a:r>
              <a:rPr lang="en-US" sz="2400" dirty="0" smtClean="0"/>
              <a:t>Innovates at higher level of abstraction:</a:t>
            </a:r>
          </a:p>
          <a:p>
            <a:pPr lvl="2"/>
            <a:r>
              <a:rPr lang="en-US" sz="2000" dirty="0" smtClean="0"/>
              <a:t>creating training data and combining resulting base models</a:t>
            </a:r>
          </a:p>
          <a:p>
            <a:pPr lvl="2"/>
            <a:r>
              <a:rPr lang="en-US" sz="2000" dirty="0" smtClean="0"/>
              <a:t>Bagging creates new training sets via bootstrapping, and then combines by averaging predictions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817350" y="2679796"/>
            <a:ext cx="17584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Decision Trees,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SVMs, etc.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6272389" y="3387682"/>
            <a:ext cx="705555" cy="39410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Left Brace 8"/>
          <p:cNvSpPr/>
          <p:nvPr/>
        </p:nvSpPr>
        <p:spPr>
          <a:xfrm rot="5400000">
            <a:off x="6215392" y="2221955"/>
            <a:ext cx="119943" cy="323960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17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smtClean="0">
                <a:solidFill>
                  <a:srgbClr val="953735"/>
                </a:solidFill>
              </a:rPr>
              <a:t>Intuition: </a:t>
            </a:r>
            <a:r>
              <a:rPr lang="en-US" sz="3800" dirty="0" smtClean="0"/>
              <a:t>Why Ensemble Methods Work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b="1" dirty="0" smtClean="0"/>
              <a:t>Bias-Variance Tradeoff!</a:t>
            </a:r>
            <a:endParaRPr lang="en-US" sz="1100" dirty="0"/>
          </a:p>
          <a:p>
            <a:r>
              <a:rPr lang="en-US" b="1" dirty="0" smtClean="0"/>
              <a:t>Bagging reduces variance of low-bias models</a:t>
            </a:r>
          </a:p>
          <a:p>
            <a:pPr lvl="1"/>
            <a:r>
              <a:rPr lang="en-US" dirty="0" smtClean="0"/>
              <a:t>Low-bias models are “complex” and unstable.</a:t>
            </a:r>
          </a:p>
          <a:p>
            <a:pPr lvl="1"/>
            <a:r>
              <a:rPr lang="en-US" dirty="0" smtClean="0"/>
              <a:t>Bagging averages them together to create stability</a:t>
            </a:r>
            <a:endParaRPr lang="en-US" sz="1100" dirty="0"/>
          </a:p>
          <a:p>
            <a:r>
              <a:rPr lang="en-US" b="1" dirty="0" smtClean="0"/>
              <a:t>Boosting reduces bias of low-variance models</a:t>
            </a:r>
          </a:p>
          <a:p>
            <a:pPr lvl="1"/>
            <a:r>
              <a:rPr lang="en-US" dirty="0" smtClean="0"/>
              <a:t>Low-variance models are simple with high bias</a:t>
            </a:r>
          </a:p>
          <a:p>
            <a:pPr lvl="1"/>
            <a:r>
              <a:rPr lang="en-US" dirty="0" smtClean="0"/>
              <a:t>Boosting trains sequence of models on residual error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>
                <a:sym typeface="Wingdings"/>
              </a:rPr>
              <a:t> </a:t>
            </a:r>
            <a:r>
              <a:rPr lang="en-US" dirty="0" smtClean="0"/>
              <a:t>sum of simple models is accurate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96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67532"/>
            <a:ext cx="8229600" cy="1328396"/>
          </a:xfrm>
        </p:spPr>
        <p:txBody>
          <a:bodyPr>
            <a:normAutofit/>
          </a:bodyPr>
          <a:lstStyle/>
          <a:p>
            <a:r>
              <a:rPr lang="en-US" dirty="0" smtClean="0"/>
              <a:t>Boosting</a:t>
            </a:r>
            <a:br>
              <a:rPr lang="en-US" dirty="0" smtClean="0"/>
            </a:br>
            <a:r>
              <a:rPr lang="en-US" sz="3200" dirty="0" smtClean="0">
                <a:solidFill>
                  <a:srgbClr val="953735"/>
                </a:solidFill>
              </a:rPr>
              <a:t>“The Strength of Weak Classifiers”*</a:t>
            </a: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60043" y="6171684"/>
            <a:ext cx="75435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* http</a:t>
            </a:r>
            <a:r>
              <a:rPr lang="en-US" dirty="0"/>
              <a:t>://</a:t>
            </a:r>
            <a:r>
              <a:rPr lang="en-US" dirty="0" err="1"/>
              <a:t>www.cs.princeton.edu</a:t>
            </a:r>
            <a:r>
              <a:rPr lang="en-US" dirty="0"/>
              <a:t>/~</a:t>
            </a:r>
            <a:r>
              <a:rPr lang="en-US" dirty="0" err="1"/>
              <a:t>schapire</a:t>
            </a:r>
            <a:r>
              <a:rPr lang="en-US" dirty="0"/>
              <a:t>/papers/</a:t>
            </a:r>
            <a:r>
              <a:rPr lang="en-US" dirty="0" err="1"/>
              <a:t>strengthofweak.pdf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463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Terminology:</a:t>
            </a:r>
            <a:r>
              <a:rPr lang="en-US" dirty="0" smtClean="0"/>
              <a:t> Shallow Decision 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Decision Trees with only a few nodes</a:t>
            </a:r>
            <a:endParaRPr lang="en-US" sz="500" dirty="0"/>
          </a:p>
          <a:p>
            <a:r>
              <a:rPr lang="en-US" dirty="0" smtClean="0"/>
              <a:t>Very high bias &amp; low variance</a:t>
            </a:r>
          </a:p>
          <a:p>
            <a:pPr lvl="1"/>
            <a:r>
              <a:rPr lang="en-US" dirty="0" smtClean="0"/>
              <a:t>Different training sets lead to very similar trees</a:t>
            </a:r>
          </a:p>
          <a:p>
            <a:pPr lvl="1"/>
            <a:r>
              <a:rPr lang="en-US" dirty="0" smtClean="0"/>
              <a:t>Error is high (barely better than static baseline)</a:t>
            </a:r>
            <a:endParaRPr lang="en-US" sz="500" dirty="0"/>
          </a:p>
          <a:p>
            <a:r>
              <a:rPr lang="en-US" dirty="0" smtClean="0"/>
              <a:t>Extreme case: “Decision Stumps”</a:t>
            </a:r>
          </a:p>
          <a:p>
            <a:pPr lvl="1"/>
            <a:r>
              <a:rPr lang="en-US" dirty="0" smtClean="0"/>
              <a:t>Trees with exactly 1 split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6506882" y="4435062"/>
            <a:ext cx="1383803" cy="1516366"/>
            <a:chOff x="1108938" y="2672595"/>
            <a:chExt cx="1383803" cy="1516366"/>
          </a:xfrm>
        </p:grpSpPr>
        <p:sp>
          <p:nvSpPr>
            <p:cNvPr id="6" name="Rounded Rectangle 5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" name="Straight Arrow Connector 6"/>
            <p:cNvCxnSpPr>
              <a:stCxn id="6" idx="2"/>
              <a:endCxn id="1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6" idx="2"/>
              <a:endCxn id="1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13" idx="2"/>
              <a:endCxn id="15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13" idx="2"/>
              <a:endCxn id="16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14" idx="2"/>
              <a:endCxn id="17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14" idx="2"/>
              <a:endCxn id="18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ounded Rectangle 1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962536" y="5007808"/>
            <a:ext cx="1172819" cy="941006"/>
            <a:chOff x="1230409" y="2676507"/>
            <a:chExt cx="1172819" cy="941006"/>
          </a:xfrm>
        </p:grpSpPr>
        <p:sp>
          <p:nvSpPr>
            <p:cNvPr id="21" name="Rounded Rectangle 20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" name="Straight Arrow Connector 21"/>
            <p:cNvCxnSpPr>
              <a:stCxn id="21" idx="2"/>
              <a:endCxn id="28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21" idx="2"/>
              <a:endCxn id="29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ounded Rectangle 27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ounded Rectangle 28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6" name="Straight Arrow Connector 35"/>
          <p:cNvCxnSpPr/>
          <p:nvPr/>
        </p:nvCxnSpPr>
        <p:spPr>
          <a:xfrm>
            <a:off x="5240699" y="4343335"/>
            <a:ext cx="203706" cy="58799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384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Stability of Shallow 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Tends to learn more-or-less the same model.</a:t>
            </a:r>
          </a:p>
          <a:p>
            <a:r>
              <a:rPr lang="en-US" dirty="0" err="1" smtClean="0"/>
              <a:t>h</a:t>
            </a:r>
            <a:r>
              <a:rPr lang="en-US" baseline="-25000" dirty="0" err="1" smtClean="0"/>
              <a:t>S</a:t>
            </a:r>
            <a:r>
              <a:rPr lang="en-US" dirty="0" smtClean="0"/>
              <a:t>(x) has low variance </a:t>
            </a:r>
          </a:p>
          <a:p>
            <a:pPr lvl="1"/>
            <a:r>
              <a:rPr lang="en-US" dirty="0" smtClean="0"/>
              <a:t>Over the randomness of training set 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14</a:t>
            </a:fld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658" y="4841644"/>
            <a:ext cx="341489" cy="348678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658" y="4985798"/>
            <a:ext cx="341489" cy="348678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850" y="3906957"/>
            <a:ext cx="341489" cy="348678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679" y="4286966"/>
            <a:ext cx="341489" cy="348678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354" y="4883449"/>
            <a:ext cx="341489" cy="348678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826" y="4197410"/>
            <a:ext cx="304044" cy="310445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892" y="4507855"/>
            <a:ext cx="304044" cy="310445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804" y="3831964"/>
            <a:ext cx="304044" cy="310445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636" y="4308313"/>
            <a:ext cx="304044" cy="310445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76" y="5253597"/>
            <a:ext cx="341489" cy="348678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727" y="5497258"/>
            <a:ext cx="341489" cy="348678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502" y="5467376"/>
            <a:ext cx="341489" cy="348678"/>
          </a:xfrm>
          <a:prstGeom prst="rect">
            <a:avLst/>
          </a:prstGeom>
        </p:spPr>
      </p:pic>
      <p:sp>
        <p:nvSpPr>
          <p:cNvPr id="57" name="Rectangle 56"/>
          <p:cNvSpPr/>
          <p:nvPr/>
        </p:nvSpPr>
        <p:spPr>
          <a:xfrm>
            <a:off x="682063" y="3831964"/>
            <a:ext cx="2328372" cy="2019360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/>
          <p:cNvCxnSpPr>
            <a:endCxn id="57" idx="3"/>
          </p:cNvCxnSpPr>
          <p:nvPr/>
        </p:nvCxnSpPr>
        <p:spPr>
          <a:xfrm>
            <a:off x="682063" y="4839102"/>
            <a:ext cx="2328372" cy="2542"/>
          </a:xfrm>
          <a:prstGeom prst="lin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5" name="Picture 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472" y="3910540"/>
            <a:ext cx="304044" cy="310445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914" y="4849692"/>
            <a:ext cx="304044" cy="310445"/>
          </a:xfrm>
          <a:prstGeom prst="rect">
            <a:avLst/>
          </a:prstGeom>
        </p:spPr>
      </p:pic>
      <p:pic>
        <p:nvPicPr>
          <p:cNvPr id="169" name="Picture 1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217" y="4220985"/>
            <a:ext cx="341489" cy="348678"/>
          </a:xfrm>
          <a:prstGeom prst="rect">
            <a:avLst/>
          </a:prstGeom>
        </p:spPr>
      </p:pic>
      <p:pic>
        <p:nvPicPr>
          <p:cNvPr id="170" name="Picture 16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910" y="4455696"/>
            <a:ext cx="341489" cy="348678"/>
          </a:xfrm>
          <a:prstGeom prst="rect">
            <a:avLst/>
          </a:prstGeom>
        </p:spPr>
      </p:pic>
      <p:pic>
        <p:nvPicPr>
          <p:cNvPr id="171" name="Picture 1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518" y="4117337"/>
            <a:ext cx="304044" cy="310445"/>
          </a:xfrm>
          <a:prstGeom prst="rect">
            <a:avLst/>
          </a:prstGeom>
        </p:spPr>
      </p:pic>
      <p:pic>
        <p:nvPicPr>
          <p:cNvPr id="172" name="Picture 1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870" y="5220439"/>
            <a:ext cx="341489" cy="348678"/>
          </a:xfrm>
          <a:prstGeom prst="rect">
            <a:avLst/>
          </a:prstGeom>
        </p:spPr>
      </p:pic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1876" y="4920044"/>
            <a:ext cx="341489" cy="348678"/>
          </a:xfrm>
          <a:prstGeom prst="rect">
            <a:avLst/>
          </a:prstGeom>
        </p:spPr>
      </p:pic>
      <p:pic>
        <p:nvPicPr>
          <p:cNvPr id="174" name="Picture 17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780" y="5220439"/>
            <a:ext cx="341489" cy="348678"/>
          </a:xfrm>
          <a:prstGeom prst="rect">
            <a:avLst/>
          </a:prstGeom>
        </p:spPr>
      </p:pic>
      <p:pic>
        <p:nvPicPr>
          <p:cNvPr id="175" name="Picture 1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828" y="3906957"/>
            <a:ext cx="341489" cy="348678"/>
          </a:xfrm>
          <a:prstGeom prst="rect">
            <a:avLst/>
          </a:prstGeom>
        </p:spPr>
      </p:pic>
      <p:pic>
        <p:nvPicPr>
          <p:cNvPr id="176" name="Picture 1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897" y="4286966"/>
            <a:ext cx="341489" cy="348678"/>
          </a:xfrm>
          <a:prstGeom prst="rect">
            <a:avLst/>
          </a:prstGeom>
        </p:spPr>
      </p:pic>
      <p:pic>
        <p:nvPicPr>
          <p:cNvPr id="177" name="Picture 1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572" y="4985798"/>
            <a:ext cx="341489" cy="348678"/>
          </a:xfrm>
          <a:prstGeom prst="rect">
            <a:avLst/>
          </a:prstGeom>
        </p:spPr>
      </p:pic>
      <p:pic>
        <p:nvPicPr>
          <p:cNvPr id="178" name="Picture 17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3412" y="4220985"/>
            <a:ext cx="304044" cy="310445"/>
          </a:xfrm>
          <a:prstGeom prst="rect">
            <a:avLst/>
          </a:prstGeom>
        </p:spPr>
      </p:pic>
      <p:pic>
        <p:nvPicPr>
          <p:cNvPr id="179" name="Picture 17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066" y="4550100"/>
            <a:ext cx="304044" cy="310445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7022" y="3831964"/>
            <a:ext cx="304044" cy="310445"/>
          </a:xfrm>
          <a:prstGeom prst="rect">
            <a:avLst/>
          </a:prstGeom>
        </p:spPr>
      </p:pic>
      <p:pic>
        <p:nvPicPr>
          <p:cNvPr id="181" name="Picture 1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56" y="4394877"/>
            <a:ext cx="304044" cy="310445"/>
          </a:xfrm>
          <a:prstGeom prst="rect">
            <a:avLst/>
          </a:prstGeom>
        </p:spPr>
      </p:pic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094" y="5253597"/>
            <a:ext cx="341489" cy="348678"/>
          </a:xfrm>
          <a:prstGeom prst="rect">
            <a:avLst/>
          </a:prstGeom>
        </p:spPr>
      </p:pic>
      <p:pic>
        <p:nvPicPr>
          <p:cNvPr id="183" name="Picture 1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945" y="5497258"/>
            <a:ext cx="341489" cy="348678"/>
          </a:xfrm>
          <a:prstGeom prst="rect">
            <a:avLst/>
          </a:prstGeom>
        </p:spPr>
      </p:pic>
      <p:pic>
        <p:nvPicPr>
          <p:cNvPr id="184" name="Picture 1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152" y="5467376"/>
            <a:ext cx="341489" cy="348678"/>
          </a:xfrm>
          <a:prstGeom prst="rect">
            <a:avLst/>
          </a:prstGeom>
        </p:spPr>
      </p:pic>
      <p:sp>
        <p:nvSpPr>
          <p:cNvPr id="185" name="Rectangle 184"/>
          <p:cNvSpPr/>
          <p:nvPr/>
        </p:nvSpPr>
        <p:spPr>
          <a:xfrm>
            <a:off x="3288281" y="3831964"/>
            <a:ext cx="2328372" cy="2019360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6" name="Straight Connector 185"/>
          <p:cNvCxnSpPr/>
          <p:nvPr/>
        </p:nvCxnSpPr>
        <p:spPr>
          <a:xfrm>
            <a:off x="3288281" y="4878302"/>
            <a:ext cx="2328372" cy="2542"/>
          </a:xfrm>
          <a:prstGeom prst="lin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7" name="Picture 18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3945" y="3886965"/>
            <a:ext cx="304044" cy="310445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734" y="4959244"/>
            <a:ext cx="304044" cy="310445"/>
          </a:xfrm>
          <a:prstGeom prst="rect">
            <a:avLst/>
          </a:prstGeom>
        </p:spPr>
      </p:pic>
      <p:pic>
        <p:nvPicPr>
          <p:cNvPr id="189" name="Picture 18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5435" y="4142409"/>
            <a:ext cx="341489" cy="348678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736" y="4117337"/>
            <a:ext cx="304044" cy="310445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362" y="5220439"/>
            <a:ext cx="341489" cy="348678"/>
          </a:xfrm>
          <a:prstGeom prst="rect">
            <a:avLst/>
          </a:prstGeom>
        </p:spPr>
      </p:pic>
      <p:pic>
        <p:nvPicPr>
          <p:cNvPr id="193" name="Picture 1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687" y="4789987"/>
            <a:ext cx="341489" cy="348678"/>
          </a:xfrm>
          <a:prstGeom prst="rect">
            <a:avLst/>
          </a:prstGeom>
        </p:spPr>
      </p:pic>
      <p:pic>
        <p:nvPicPr>
          <p:cNvPr id="194" name="Picture 1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590" y="4928156"/>
            <a:ext cx="341489" cy="348678"/>
          </a:xfrm>
          <a:prstGeom prst="rect">
            <a:avLst/>
          </a:prstGeom>
        </p:spPr>
      </p:pic>
      <p:pic>
        <p:nvPicPr>
          <p:cNvPr id="195" name="Picture 1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23" y="3831964"/>
            <a:ext cx="341489" cy="348678"/>
          </a:xfrm>
          <a:prstGeom prst="rect">
            <a:avLst/>
          </a:prstGeom>
        </p:spPr>
      </p:pic>
      <p:pic>
        <p:nvPicPr>
          <p:cNvPr id="196" name="Picture 1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7868" y="4211789"/>
            <a:ext cx="341489" cy="348678"/>
          </a:xfrm>
          <a:prstGeom prst="rect">
            <a:avLst/>
          </a:prstGeom>
        </p:spPr>
      </p:pic>
      <p:pic>
        <p:nvPicPr>
          <p:cNvPr id="197" name="Picture 1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23" y="4806842"/>
            <a:ext cx="341489" cy="348678"/>
          </a:xfrm>
          <a:prstGeom prst="rect">
            <a:avLst/>
          </a:prstGeom>
        </p:spPr>
      </p:pic>
      <p:pic>
        <p:nvPicPr>
          <p:cNvPr id="198" name="Picture 19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461" y="4300473"/>
            <a:ext cx="304044" cy="310445"/>
          </a:xfrm>
          <a:prstGeom prst="rect">
            <a:avLst/>
          </a:prstGeom>
        </p:spPr>
      </p:pic>
      <p:pic>
        <p:nvPicPr>
          <p:cNvPr id="200" name="Picture 19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313" y="3850867"/>
            <a:ext cx="304044" cy="310445"/>
          </a:xfrm>
          <a:prstGeom prst="rect">
            <a:avLst/>
          </a:prstGeom>
        </p:spPr>
      </p:pic>
      <p:pic>
        <p:nvPicPr>
          <p:cNvPr id="201" name="Picture 20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605" y="4418397"/>
            <a:ext cx="304044" cy="310445"/>
          </a:xfrm>
          <a:prstGeom prst="rect">
            <a:avLst/>
          </a:prstGeom>
        </p:spPr>
      </p:pic>
      <p:pic>
        <p:nvPicPr>
          <p:cNvPr id="202" name="Picture 2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545" y="5190322"/>
            <a:ext cx="341489" cy="348678"/>
          </a:xfrm>
          <a:prstGeom prst="rect">
            <a:avLst/>
          </a:prstGeom>
        </p:spPr>
      </p:pic>
      <p:pic>
        <p:nvPicPr>
          <p:cNvPr id="203" name="Picture 2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651" y="5394778"/>
            <a:ext cx="341489" cy="348678"/>
          </a:xfrm>
          <a:prstGeom prst="rect">
            <a:avLst/>
          </a:prstGeom>
        </p:spPr>
      </p:pic>
      <p:pic>
        <p:nvPicPr>
          <p:cNvPr id="204" name="Picture 2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023" y="5470599"/>
            <a:ext cx="341489" cy="348678"/>
          </a:xfrm>
          <a:prstGeom prst="rect">
            <a:avLst/>
          </a:prstGeom>
        </p:spPr>
      </p:pic>
      <p:sp>
        <p:nvSpPr>
          <p:cNvPr id="205" name="Rectangle 204"/>
          <p:cNvSpPr/>
          <p:nvPr/>
        </p:nvSpPr>
        <p:spPr>
          <a:xfrm>
            <a:off x="5906732" y="3835187"/>
            <a:ext cx="2328372" cy="2019360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6" name="Straight Connector 205"/>
          <p:cNvCxnSpPr/>
          <p:nvPr/>
        </p:nvCxnSpPr>
        <p:spPr>
          <a:xfrm>
            <a:off x="5906732" y="4724725"/>
            <a:ext cx="2328372" cy="2542"/>
          </a:xfrm>
          <a:prstGeom prst="line">
            <a:avLst/>
          </a:prstGeom>
          <a:grpFill/>
          <a:ln>
            <a:solidFill>
              <a:schemeClr val="accent1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7" name="Picture 2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461" y="3898083"/>
            <a:ext cx="304044" cy="310445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1063" y="4782355"/>
            <a:ext cx="304044" cy="310445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8844" y="4223587"/>
            <a:ext cx="341489" cy="348678"/>
          </a:xfrm>
          <a:prstGeom prst="rect">
            <a:avLst/>
          </a:prstGeom>
        </p:spPr>
      </p:pic>
      <p:pic>
        <p:nvPicPr>
          <p:cNvPr id="210" name="Picture 20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3349" y="4286873"/>
            <a:ext cx="341489" cy="348678"/>
          </a:xfrm>
          <a:prstGeom prst="rect">
            <a:avLst/>
          </a:prstGeom>
        </p:spPr>
      </p:pic>
      <p:pic>
        <p:nvPicPr>
          <p:cNvPr id="211" name="Picture 2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2027" y="4104880"/>
            <a:ext cx="304044" cy="310445"/>
          </a:xfrm>
          <a:prstGeom prst="rect">
            <a:avLst/>
          </a:prstGeom>
        </p:spPr>
      </p:pic>
      <p:pic>
        <p:nvPicPr>
          <p:cNvPr id="212" name="Picture 2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5860" y="5232127"/>
            <a:ext cx="341489" cy="348678"/>
          </a:xfrm>
          <a:prstGeom prst="rect">
            <a:avLst/>
          </a:prstGeom>
        </p:spPr>
      </p:pic>
      <p:pic>
        <p:nvPicPr>
          <p:cNvPr id="213" name="Picture 2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725" y="4651324"/>
            <a:ext cx="304044" cy="310445"/>
          </a:xfrm>
          <a:prstGeom prst="rect">
            <a:avLst/>
          </a:prstGeom>
        </p:spPr>
      </p:pic>
      <p:pic>
        <p:nvPicPr>
          <p:cNvPr id="214" name="Picture 2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12" y="3930384"/>
            <a:ext cx="341489" cy="348678"/>
          </a:xfrm>
          <a:prstGeom prst="rect">
            <a:avLst/>
          </a:prstGeom>
        </p:spPr>
      </p:pic>
      <p:pic>
        <p:nvPicPr>
          <p:cNvPr id="215" name="Picture 2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6071" y="5370445"/>
            <a:ext cx="341489" cy="34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50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6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3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6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2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5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8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1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4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7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0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3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6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9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2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5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8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1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185" grpId="0" animBg="1"/>
      <p:bldP spid="20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Terminology: </a:t>
            </a:r>
            <a:r>
              <a:rPr lang="en-US" dirty="0" smtClean="0"/>
              <a:t>Weak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Error rate: </a:t>
            </a:r>
          </a:p>
          <a:p>
            <a:endParaRPr lang="en-US" sz="2400" b="1" dirty="0" smtClean="0"/>
          </a:p>
          <a:p>
            <a:r>
              <a:rPr lang="en-US" b="1" dirty="0" smtClean="0"/>
              <a:t>Weak Classifier:</a:t>
            </a:r>
            <a:r>
              <a:rPr lang="en-US" dirty="0" smtClean="0"/>
              <a:t>         slightly better than 0.5</a:t>
            </a:r>
          </a:p>
          <a:p>
            <a:pPr lvl="1"/>
            <a:r>
              <a:rPr lang="en-US" dirty="0" smtClean="0"/>
              <a:t>Slightly better than random guessing</a:t>
            </a:r>
          </a:p>
          <a:p>
            <a:pPr lvl="1"/>
            <a:endParaRPr lang="en-US" dirty="0"/>
          </a:p>
          <a:p>
            <a:r>
              <a:rPr lang="en-US" b="1" dirty="0" smtClean="0"/>
              <a:t>Weak Learner:</a:t>
            </a:r>
            <a:r>
              <a:rPr lang="en-US" dirty="0" smtClean="0"/>
              <a:t> can learn a weak classifier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9800444"/>
              </p:ext>
            </p:extLst>
          </p:nvPr>
        </p:nvGraphicFramePr>
        <p:xfrm>
          <a:off x="2761086" y="1466072"/>
          <a:ext cx="3792114" cy="9480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629" name="Equation" r:id="rId3" imgW="1270000" imgH="317500" progId="Equation.3">
                  <p:embed/>
                </p:oleObj>
              </mc:Choice>
              <mc:Fallback>
                <p:oleObj name="Equation" r:id="rId3" imgW="1270000" imgH="317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1086" y="1466072"/>
                        <a:ext cx="3792114" cy="9480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2898157"/>
              </p:ext>
            </p:extLst>
          </p:nvPr>
        </p:nvGraphicFramePr>
        <p:xfrm>
          <a:off x="3606751" y="2593266"/>
          <a:ext cx="791306" cy="7058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630" name="Equation" r:id="rId5" imgW="241300" imgH="215900" progId="Equation.3">
                  <p:embed/>
                </p:oleObj>
              </mc:Choice>
              <mc:Fallback>
                <p:oleObj name="Equation" r:id="rId5" imgW="241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06751" y="2593266"/>
                        <a:ext cx="791306" cy="7058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384166" y="4083605"/>
            <a:ext cx="8302634" cy="2177261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Shallow Decision Trees are Weak Classifiers!</a:t>
            </a:r>
          </a:p>
          <a:p>
            <a:pPr algn="ctr"/>
            <a:endParaRPr lang="en-US" sz="2400" dirty="0"/>
          </a:p>
          <a:p>
            <a:pPr algn="ctr"/>
            <a:r>
              <a:rPr lang="en-US" sz="3200" dirty="0" smtClean="0"/>
              <a:t>Weak Learners are Low Variance &amp; High Bias!</a:t>
            </a:r>
          </a:p>
        </p:txBody>
      </p:sp>
    </p:spTree>
    <p:extLst>
      <p:ext uri="{BB962C8B-B14F-4D97-AF65-F5344CB8AC3E}">
        <p14:creationId xmlns:p14="http://schemas.microsoft.com/office/powerpoint/2010/main" val="3233406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Autofit/>
          </a:bodyPr>
          <a:lstStyle/>
          <a:p>
            <a:r>
              <a:rPr lang="en-US" dirty="0" smtClean="0"/>
              <a:t>How to “Boost” Performance of Weak Models?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6150"/>
            <a:ext cx="8229600" cy="4370013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Weak Models are High Bias &amp; Low Variance</a:t>
            </a:r>
            <a:endParaRPr lang="en-US" dirty="0"/>
          </a:p>
          <a:p>
            <a:r>
              <a:rPr lang="en-US" dirty="0" smtClean="0"/>
              <a:t>Bagging would not work</a:t>
            </a:r>
          </a:p>
          <a:p>
            <a:pPr lvl="1"/>
            <a:r>
              <a:rPr lang="en-US" dirty="0" smtClean="0"/>
              <a:t>Reduces variance, not bias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7779162"/>
              </p:ext>
            </p:extLst>
          </p:nvPr>
        </p:nvGraphicFramePr>
        <p:xfrm>
          <a:off x="731838" y="1846652"/>
          <a:ext cx="7835900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645" name="Equation" r:id="rId3" imgW="3606800" imgH="355600" progId="Equation.3">
                  <p:embed/>
                </p:oleObj>
              </mc:Choice>
              <mc:Fallback>
                <p:oleObj name="Equation" r:id="rId3" imgW="3606800" imgH="355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1838" y="1846652"/>
                        <a:ext cx="7835900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5824941"/>
              </p:ext>
            </p:extLst>
          </p:nvPr>
        </p:nvGraphicFramePr>
        <p:xfrm>
          <a:off x="6165851" y="3409864"/>
          <a:ext cx="2401887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2646" name="Equation" r:id="rId5" imgW="1104900" imgH="241300" progId="Equation.3">
                  <p:embed/>
                </p:oleObj>
              </mc:Choice>
              <mc:Fallback>
                <p:oleObj name="Equation" r:id="rId5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65851" y="3409864"/>
                        <a:ext cx="2401887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808522" y="3476354"/>
            <a:ext cx="2890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“Average prediction on x”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8" name="Straight Arrow Connector 7"/>
          <p:cNvCxnSpPr>
            <a:stCxn id="7" idx="3"/>
          </p:cNvCxnSpPr>
          <p:nvPr/>
        </p:nvCxnSpPr>
        <p:spPr>
          <a:xfrm>
            <a:off x="5699444" y="3676409"/>
            <a:ext cx="37630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Left Brace 8"/>
          <p:cNvSpPr/>
          <p:nvPr/>
        </p:nvSpPr>
        <p:spPr>
          <a:xfrm rot="16200000">
            <a:off x="5254346" y="1391158"/>
            <a:ext cx="197439" cy="247582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504047" y="2672063"/>
            <a:ext cx="16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Variance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Left Brace 10"/>
          <p:cNvSpPr/>
          <p:nvPr/>
        </p:nvSpPr>
        <p:spPr>
          <a:xfrm rot="16200000">
            <a:off x="7550267" y="1944727"/>
            <a:ext cx="197439" cy="137906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052251" y="2664951"/>
            <a:ext cx="1211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Bias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36530" y="3177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50693" y="2616589"/>
            <a:ext cx="24801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Expected Test Error</a:t>
            </a:r>
          </a:p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Over randomness of S</a:t>
            </a:r>
          </a:p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(Squared Loss)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" name="Left Brace 19"/>
          <p:cNvSpPr/>
          <p:nvPr/>
        </p:nvSpPr>
        <p:spPr>
          <a:xfrm rot="16200000">
            <a:off x="1412863" y="1804306"/>
            <a:ext cx="179621" cy="154167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22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794536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39053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322406"/>
              </p:ext>
            </p:extLst>
          </p:nvPr>
        </p:nvGraphicFramePr>
        <p:xfrm>
          <a:off x="2764936" y="3433072"/>
          <a:ext cx="1049101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780269"/>
              </p:ext>
            </p:extLst>
          </p:nvPr>
        </p:nvGraphicFramePr>
        <p:xfrm>
          <a:off x="2764936" y="3433072"/>
          <a:ext cx="160058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  <a:gridCol w="551485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5693075" y="2430588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434722" y="1627214"/>
            <a:ext cx="1226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“residual”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7" name="Straight Arrow Connector 96"/>
          <p:cNvCxnSpPr>
            <a:stCxn id="96" idx="2"/>
          </p:cNvCxnSpPr>
          <p:nvPr/>
        </p:nvCxnSpPr>
        <p:spPr>
          <a:xfrm flipH="1">
            <a:off x="5926794" y="2027324"/>
            <a:ext cx="121300" cy="40326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Homework 1 is Graded</a:t>
            </a:r>
          </a:p>
          <a:p>
            <a:pPr lvl="1"/>
            <a:r>
              <a:rPr lang="en-US" dirty="0" smtClean="0"/>
              <a:t>Most people did very well (B+ or higher)</a:t>
            </a:r>
          </a:p>
          <a:p>
            <a:pPr lvl="1"/>
            <a:r>
              <a:rPr lang="en-US" sz="2200" dirty="0" smtClean="0"/>
              <a:t>55/60 – 60/60 ≈ A</a:t>
            </a:r>
          </a:p>
          <a:p>
            <a:pPr lvl="1"/>
            <a:r>
              <a:rPr lang="en-US" sz="2200" dirty="0" smtClean="0"/>
              <a:t>53/60 – 54/60 ≈ A-</a:t>
            </a:r>
          </a:p>
          <a:p>
            <a:pPr lvl="1"/>
            <a:r>
              <a:rPr lang="en-US" sz="2200" dirty="0" smtClean="0"/>
              <a:t>50/60 – 52/60 ≈ B+</a:t>
            </a:r>
          </a:p>
          <a:p>
            <a:pPr lvl="1"/>
            <a:r>
              <a:rPr lang="en-US" sz="2200" dirty="0" smtClean="0"/>
              <a:t>45/60 – 49/60 ≈ B</a:t>
            </a:r>
          </a:p>
          <a:p>
            <a:pPr lvl="1"/>
            <a:r>
              <a:rPr lang="en-US" sz="2200" dirty="0" smtClean="0"/>
              <a:t>41/60 – 44/60 ≈ B-</a:t>
            </a:r>
          </a:p>
          <a:p>
            <a:pPr lvl="1"/>
            <a:r>
              <a:rPr lang="en-US" sz="2200" dirty="0" smtClean="0"/>
              <a:t>37/60 – 40/60 ≈ C+</a:t>
            </a:r>
          </a:p>
          <a:p>
            <a:pPr lvl="1"/>
            <a:r>
              <a:rPr lang="en-US" sz="2200" dirty="0" smtClean="0"/>
              <a:t>31/60 – 36/60 ≈ C</a:t>
            </a:r>
          </a:p>
          <a:p>
            <a:pPr lvl="1"/>
            <a:r>
              <a:rPr lang="en-US" sz="2200" dirty="0" smtClean="0"/>
              <a:t>             ≤30/60 ≈ C-</a:t>
            </a:r>
            <a:endParaRPr lang="en-US" sz="2200" dirty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712095" y="3768170"/>
            <a:ext cx="35377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</a:rPr>
              <a:t>Solutions will be Available </a:t>
            </a:r>
          </a:p>
          <a:p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</a:rPr>
              <a:t>On Moodle</a:t>
            </a:r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462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739084"/>
              </p:ext>
            </p:extLst>
          </p:nvPr>
        </p:nvGraphicFramePr>
        <p:xfrm>
          <a:off x="2764936" y="3433072"/>
          <a:ext cx="2447271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  <a:gridCol w="551485"/>
                <a:gridCol w="846685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5693075" y="2900985"/>
            <a:ext cx="2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r>
              <a:rPr lang="en-US" sz="2000" dirty="0" smtClean="0"/>
              <a:t>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88" name="TextBox 87"/>
          <p:cNvSpPr txBox="1"/>
          <p:nvPr/>
        </p:nvSpPr>
        <p:spPr>
          <a:xfrm>
            <a:off x="5693075" y="2430588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434722" y="1627214"/>
            <a:ext cx="1226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“residual”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7" name="Straight Arrow Connector 96"/>
          <p:cNvCxnSpPr>
            <a:stCxn id="96" idx="2"/>
          </p:cNvCxnSpPr>
          <p:nvPr/>
        </p:nvCxnSpPr>
        <p:spPr>
          <a:xfrm flipH="1">
            <a:off x="5926794" y="2027324"/>
            <a:ext cx="121300" cy="40326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21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2831508"/>
              </p:ext>
            </p:extLst>
          </p:nvPr>
        </p:nvGraphicFramePr>
        <p:xfrm>
          <a:off x="2764936" y="3433072"/>
          <a:ext cx="3262597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  <a:gridCol w="551485"/>
                <a:gridCol w="846685"/>
                <a:gridCol w="815326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1:2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5693075" y="2900985"/>
            <a:ext cx="2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r>
              <a:rPr lang="en-US" sz="2000" dirty="0" smtClean="0"/>
              <a:t>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88" name="TextBox 87"/>
          <p:cNvSpPr txBox="1"/>
          <p:nvPr/>
        </p:nvSpPr>
        <p:spPr>
          <a:xfrm>
            <a:off x="5693075" y="2430588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434722" y="1627214"/>
            <a:ext cx="1226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“residual”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7" name="Straight Arrow Connector 96"/>
          <p:cNvCxnSpPr>
            <a:stCxn id="96" idx="2"/>
          </p:cNvCxnSpPr>
          <p:nvPr/>
        </p:nvCxnSpPr>
        <p:spPr>
          <a:xfrm flipH="1">
            <a:off x="5926794" y="2027324"/>
            <a:ext cx="121300" cy="40326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 (for Regression)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66004"/>
          </a:xfrm>
        </p:spPr>
        <p:txBody>
          <a:bodyPr/>
          <a:lstStyle/>
          <a:p>
            <a:r>
              <a:rPr lang="en-US" sz="2400" dirty="0" smtClean="0"/>
              <a:t>1 dimensional regression</a:t>
            </a:r>
          </a:p>
          <a:p>
            <a:r>
              <a:rPr lang="en-US" sz="2400" dirty="0" smtClean="0"/>
              <a:t>Learn Decision Stump </a:t>
            </a:r>
          </a:p>
          <a:p>
            <a:pPr lvl="1"/>
            <a:r>
              <a:rPr lang="en-US" sz="2000" dirty="0" smtClean="0"/>
              <a:t>(</a:t>
            </a:r>
            <a:r>
              <a:rPr lang="en-US" sz="1600" dirty="0"/>
              <a:t>s</a:t>
            </a:r>
            <a:r>
              <a:rPr lang="en-US" sz="1600" dirty="0" smtClean="0"/>
              <a:t>ingle split, predict mean of two partitions)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22</a:t>
            </a:fld>
            <a:endParaRPr lang="en-US"/>
          </a:p>
        </p:txBody>
      </p:sp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101344"/>
              </p:ext>
            </p:extLst>
          </p:nvPr>
        </p:nvGraphicFramePr>
        <p:xfrm>
          <a:off x="986077" y="3433072"/>
          <a:ext cx="1094452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26"/>
                <a:gridCol w="547226"/>
              </a:tblGrid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6" name="TextBox 75"/>
          <p:cNvSpPr txBox="1"/>
          <p:nvPr/>
        </p:nvSpPr>
        <p:spPr>
          <a:xfrm>
            <a:off x="270960" y="4654778"/>
            <a:ext cx="32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</a:t>
            </a:r>
            <a:endParaRPr lang="en-US" sz="2400" dirty="0"/>
          </a:p>
        </p:txBody>
      </p:sp>
      <p:graphicFrame>
        <p:nvGraphicFramePr>
          <p:cNvPr id="77" name="Table 7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655635"/>
              </p:ext>
            </p:extLst>
          </p:nvPr>
        </p:nvGraphicFramePr>
        <p:xfrm>
          <a:off x="2764936" y="3433072"/>
          <a:ext cx="5430360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548"/>
                <a:gridCol w="635553"/>
                <a:gridCol w="551485"/>
                <a:gridCol w="846685"/>
                <a:gridCol w="815326"/>
                <a:gridCol w="603655"/>
                <a:gridCol w="768288"/>
                <a:gridCol w="795820"/>
              </a:tblGrid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1:2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1:3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-4.2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7.65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7.65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16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7.65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25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-7.7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32.15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58770"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2.2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32.7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Left Brace 84"/>
          <p:cNvSpPr/>
          <p:nvPr/>
        </p:nvSpPr>
        <p:spPr>
          <a:xfrm>
            <a:off x="597041" y="3433072"/>
            <a:ext cx="292416" cy="292327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5693075" y="2900985"/>
            <a:ext cx="2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r>
              <a:rPr lang="en-US" sz="2000" dirty="0" smtClean="0"/>
              <a:t>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88" name="TextBox 87"/>
          <p:cNvSpPr txBox="1"/>
          <p:nvPr/>
        </p:nvSpPr>
        <p:spPr>
          <a:xfrm>
            <a:off x="5693075" y="2430588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89" name="Group 88"/>
          <p:cNvGrpSpPr/>
          <p:nvPr/>
        </p:nvGrpSpPr>
        <p:grpSpPr>
          <a:xfrm>
            <a:off x="7520450" y="1600201"/>
            <a:ext cx="693535" cy="558570"/>
            <a:chOff x="1230409" y="2676507"/>
            <a:chExt cx="1172819" cy="941006"/>
          </a:xfrm>
        </p:grpSpPr>
        <p:sp>
          <p:nvSpPr>
            <p:cNvPr id="90" name="Rounded Rectangle 89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1" name="Straight Arrow Connector 90"/>
            <p:cNvCxnSpPr>
              <a:stCxn id="90" idx="2"/>
              <a:endCxn id="93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90" idx="2"/>
              <a:endCxn id="94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ounded Rectangle 92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Rounded Rectangle 93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5" name="Rounded Rectangle 94"/>
            <p:cNvSpPr/>
            <p:nvPr/>
          </p:nvSpPr>
          <p:spPr>
            <a:xfrm>
              <a:off x="1230409" y="2676507"/>
              <a:ext cx="1172819" cy="94100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5434722" y="1627214"/>
            <a:ext cx="1226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“residual”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97" name="Straight Arrow Connector 96"/>
          <p:cNvCxnSpPr>
            <a:stCxn id="96" idx="2"/>
          </p:cNvCxnSpPr>
          <p:nvPr/>
        </p:nvCxnSpPr>
        <p:spPr>
          <a:xfrm flipH="1">
            <a:off x="5926794" y="2027324"/>
            <a:ext cx="121300" cy="40326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067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997" y="1615030"/>
            <a:ext cx="7492074" cy="452176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2301" y="2155989"/>
            <a:ext cx="35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y</a:t>
            </a:r>
            <a:r>
              <a:rPr lang="en-US" sz="2000" baseline="-25000" dirty="0" err="1" smtClean="0"/>
              <a:t>t</a:t>
            </a:r>
            <a:endParaRPr lang="en-US" sz="2000" baseline="-25000" dirty="0"/>
          </a:p>
        </p:txBody>
      </p:sp>
      <p:sp>
        <p:nvSpPr>
          <p:cNvPr id="9" name="TextBox 8"/>
          <p:cNvSpPr txBox="1"/>
          <p:nvPr/>
        </p:nvSpPr>
        <p:spPr>
          <a:xfrm>
            <a:off x="515507" y="3652515"/>
            <a:ext cx="3770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h</a:t>
            </a:r>
            <a:r>
              <a:rPr lang="en-US" sz="2000" baseline="-25000" dirty="0" err="1" smtClean="0"/>
              <a:t>t</a:t>
            </a:r>
            <a:endParaRPr lang="en-US" sz="2000" baseline="-25000" dirty="0"/>
          </a:p>
        </p:txBody>
      </p:sp>
      <p:sp>
        <p:nvSpPr>
          <p:cNvPr id="10" name="TextBox 9"/>
          <p:cNvSpPr txBox="1"/>
          <p:nvPr/>
        </p:nvSpPr>
        <p:spPr>
          <a:xfrm>
            <a:off x="393379" y="5137707"/>
            <a:ext cx="509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endParaRPr lang="en-US" sz="2000" baseline="-25000" dirty="0"/>
          </a:p>
        </p:txBody>
      </p:sp>
      <p:sp>
        <p:nvSpPr>
          <p:cNvPr id="12" name="TextBox 11"/>
          <p:cNvSpPr txBox="1"/>
          <p:nvPr/>
        </p:nvSpPr>
        <p:spPr>
          <a:xfrm>
            <a:off x="5693075" y="345160"/>
            <a:ext cx="2630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1:t</a:t>
            </a:r>
            <a:r>
              <a:rPr lang="en-US" sz="2000" dirty="0" smtClean="0"/>
              <a:t>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5693075" y="745270"/>
            <a:ext cx="1720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y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= y – h</a:t>
            </a:r>
            <a:r>
              <a:rPr lang="en-US" sz="2000" baseline="-25000" dirty="0" smtClean="0"/>
              <a:t>1:t-1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1599294" y="1309272"/>
            <a:ext cx="5309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</a:t>
            </a:r>
            <a:r>
              <a:rPr lang="en-US" sz="2000" dirty="0" smtClean="0"/>
              <a:t>=1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601857" y="1309272"/>
            <a:ext cx="52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</a:t>
            </a:r>
            <a:r>
              <a:rPr lang="en-US" sz="2000" dirty="0" smtClean="0"/>
              <a:t>=2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5526023" y="1312985"/>
            <a:ext cx="5283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</a:t>
            </a:r>
            <a:r>
              <a:rPr lang="en-US" sz="2000" dirty="0" smtClean="0"/>
              <a:t>=3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7254198" y="1312985"/>
            <a:ext cx="5309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</a:t>
            </a:r>
            <a:r>
              <a:rPr lang="en-US" sz="2000" dirty="0" smtClean="0"/>
              <a:t>=4</a:t>
            </a:r>
            <a:endParaRPr lang="en-US" sz="2000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4505314" cy="87074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First Try (for Regression)</a:t>
            </a:r>
            <a:endParaRPr lang="en-US" sz="3200" dirty="0"/>
          </a:p>
        </p:txBody>
      </p:sp>
      <p:sp>
        <p:nvSpPr>
          <p:cNvPr id="2" name="Rectangle 1"/>
          <p:cNvSpPr/>
          <p:nvPr/>
        </p:nvSpPr>
        <p:spPr>
          <a:xfrm>
            <a:off x="2703279" y="1312985"/>
            <a:ext cx="1823142" cy="18432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817960" y="3103642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740578" y="4728250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609474" y="1312985"/>
            <a:ext cx="1823142" cy="185670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4603383" y="3091189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551567" y="4604014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515481" y="1309272"/>
            <a:ext cx="1823142" cy="18322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439098" y="3103642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541929" y="4636545"/>
            <a:ext cx="1823142" cy="15002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94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528"/>
            <a:ext cx="8229600" cy="1143000"/>
          </a:xfrm>
        </p:spPr>
        <p:txBody>
          <a:bodyPr/>
          <a:lstStyle/>
          <a:p>
            <a:r>
              <a:rPr lang="en-US" dirty="0" smtClean="0"/>
              <a:t>Gradient Boosting (Simple Version)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6374393"/>
            <a:ext cx="56068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hlinkClick r:id="rId3"/>
              </a:rPr>
              <a:t>http://statweb.stanford.edu/~jhf/ftp/trebst.pdf</a:t>
            </a:r>
            <a:r>
              <a:rPr lang="en-US" sz="1200" dirty="0" smtClean="0"/>
              <a:t> </a:t>
            </a:r>
            <a:endParaRPr lang="en-US" sz="1200" dirty="0"/>
          </a:p>
        </p:txBody>
      </p:sp>
      <p:grpSp>
        <p:nvGrpSpPr>
          <p:cNvPr id="88" name="Group 87"/>
          <p:cNvGrpSpPr/>
          <p:nvPr/>
        </p:nvGrpSpPr>
        <p:grpSpPr>
          <a:xfrm>
            <a:off x="986647" y="3984092"/>
            <a:ext cx="1383803" cy="1516366"/>
            <a:chOff x="1108938" y="2672595"/>
            <a:chExt cx="1383803" cy="1516366"/>
          </a:xfrm>
        </p:grpSpPr>
        <p:sp>
          <p:nvSpPr>
            <p:cNvPr id="13" name="Rounded Rectangle 12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Straight Arrow Connector 19"/>
            <p:cNvCxnSpPr>
              <a:stCxn id="13" idx="2"/>
              <a:endCxn id="69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3" idx="2"/>
              <a:endCxn id="70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69" idx="2"/>
              <a:endCxn id="73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69" idx="2"/>
              <a:endCxn id="74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70" idx="2"/>
              <a:endCxn id="75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70" idx="2"/>
              <a:endCxn id="76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ounded Rectangle 68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ounded Rectangle 74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Rounded Rectangle 86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3607986" y="1965130"/>
            <a:ext cx="17710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dirty="0" smtClean="0"/>
              <a:t>(x) = h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sp>
        <p:nvSpPr>
          <p:cNvPr id="92" name="Down Arrow 91"/>
          <p:cNvSpPr/>
          <p:nvPr/>
        </p:nvSpPr>
        <p:spPr>
          <a:xfrm>
            <a:off x="1429381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1354260" y="5566285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94" name="Group 93"/>
          <p:cNvGrpSpPr/>
          <p:nvPr/>
        </p:nvGrpSpPr>
        <p:grpSpPr>
          <a:xfrm>
            <a:off x="3358023" y="3984092"/>
            <a:ext cx="1383803" cy="1516366"/>
            <a:chOff x="1108938" y="2672595"/>
            <a:chExt cx="1383803" cy="1516366"/>
          </a:xfrm>
        </p:grpSpPr>
        <p:sp>
          <p:nvSpPr>
            <p:cNvPr id="95" name="Rounded Rectangle 94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6" name="Straight Arrow Connector 95"/>
            <p:cNvCxnSpPr>
              <a:stCxn id="95" idx="2"/>
              <a:endCxn id="102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95" idx="2"/>
              <a:endCxn id="103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102" idx="2"/>
              <a:endCxn id="104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102" idx="2"/>
              <a:endCxn id="105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103" idx="2"/>
              <a:endCxn id="106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103" idx="2"/>
              <a:endCxn id="107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ounded Rectangle 101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Rounded Rectangle 105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Rounded Rectangle 106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Rounded Rectangle 107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Down Arrow 109"/>
          <p:cNvSpPr/>
          <p:nvPr/>
        </p:nvSpPr>
        <p:spPr>
          <a:xfrm>
            <a:off x="3800757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/>
          <p:cNvSpPr txBox="1"/>
          <p:nvPr/>
        </p:nvSpPr>
        <p:spPr>
          <a:xfrm>
            <a:off x="3775440" y="5566285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</a:t>
            </a:r>
            <a:r>
              <a:rPr lang="en-US" sz="2000" baseline="-25000" dirty="0"/>
              <a:t>2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112" name="Group 111"/>
          <p:cNvGrpSpPr/>
          <p:nvPr/>
        </p:nvGrpSpPr>
        <p:grpSpPr>
          <a:xfrm>
            <a:off x="6350269" y="3984092"/>
            <a:ext cx="1383803" cy="1516366"/>
            <a:chOff x="1108938" y="2672595"/>
            <a:chExt cx="1383803" cy="1516366"/>
          </a:xfrm>
        </p:grpSpPr>
        <p:sp>
          <p:nvSpPr>
            <p:cNvPr id="113" name="Rounded Rectangle 112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4" name="Straight Arrow Connector 113"/>
            <p:cNvCxnSpPr>
              <a:stCxn id="113" idx="2"/>
              <a:endCxn id="120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113" idx="2"/>
              <a:endCxn id="121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>
              <a:stCxn id="120" idx="2"/>
              <a:endCxn id="122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>
              <a:stCxn id="120" idx="2"/>
              <a:endCxn id="123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21" idx="2"/>
              <a:endCxn id="124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>
              <a:stCxn id="121" idx="2"/>
              <a:endCxn id="125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ounded Rectangle 123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5" name="Rounded Rectangle 124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ounded Rectangle 125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Down Arrow 127"/>
          <p:cNvSpPr/>
          <p:nvPr/>
        </p:nvSpPr>
        <p:spPr>
          <a:xfrm>
            <a:off x="6793003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/>
          <p:cNvSpPr txBox="1"/>
          <p:nvPr/>
        </p:nvSpPr>
        <p:spPr>
          <a:xfrm>
            <a:off x="6717882" y="5566285"/>
            <a:ext cx="675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h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130" name="TextBox 129"/>
          <p:cNvSpPr txBox="1"/>
          <p:nvPr/>
        </p:nvSpPr>
        <p:spPr>
          <a:xfrm>
            <a:off x="5394213" y="4285332"/>
            <a:ext cx="6225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…</a:t>
            </a:r>
            <a:endParaRPr lang="en-US" sz="4800" b="1" dirty="0"/>
          </a:p>
        </p:txBody>
      </p:sp>
      <p:sp>
        <p:nvSpPr>
          <p:cNvPr id="131" name="TextBox 130"/>
          <p:cNvSpPr txBox="1"/>
          <p:nvPr/>
        </p:nvSpPr>
        <p:spPr>
          <a:xfrm>
            <a:off x="5286921" y="1965130"/>
            <a:ext cx="11279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h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(x) </a:t>
            </a:r>
            <a:endParaRPr lang="en-US" sz="2800" dirty="0"/>
          </a:p>
        </p:txBody>
      </p:sp>
      <p:sp>
        <p:nvSpPr>
          <p:cNvPr id="132" name="TextBox 131"/>
          <p:cNvSpPr txBox="1"/>
          <p:nvPr/>
        </p:nvSpPr>
        <p:spPr>
          <a:xfrm>
            <a:off x="6351671" y="1965130"/>
            <a:ext cx="1721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… + </a:t>
            </a:r>
            <a:r>
              <a:rPr lang="en-US" sz="2800" dirty="0" err="1" smtClean="0"/>
              <a:t>h</a:t>
            </a:r>
            <a:r>
              <a:rPr lang="en-US" sz="2800" baseline="-25000" dirty="0" err="1" smtClean="0"/>
              <a:t>n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graphicFrame>
        <p:nvGraphicFramePr>
          <p:cNvPr id="62" name="Object 6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2866118"/>
              </p:ext>
            </p:extLst>
          </p:nvPr>
        </p:nvGraphicFramePr>
        <p:xfrm>
          <a:off x="974850" y="3103132"/>
          <a:ext cx="1441940" cy="433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068" name="Equation" r:id="rId4" imgW="927100" imgH="279400" progId="Equation.3">
                  <p:embed/>
                </p:oleObj>
              </mc:Choice>
              <mc:Fallback>
                <p:oleObj name="Equation" r:id="rId4" imgW="927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4850" y="3103132"/>
                        <a:ext cx="1441940" cy="433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4258142"/>
              </p:ext>
            </p:extLst>
          </p:nvPr>
        </p:nvGraphicFramePr>
        <p:xfrm>
          <a:off x="2971146" y="3103133"/>
          <a:ext cx="2192099" cy="4334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069" name="Equation" r:id="rId6" imgW="1409700" imgH="279400" progId="Equation.3">
                  <p:embed/>
                </p:oleObj>
              </mc:Choice>
              <mc:Fallback>
                <p:oleObj name="Equation" r:id="rId6" imgW="14097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71146" y="3103133"/>
                        <a:ext cx="2192099" cy="4334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Object 6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2237349"/>
              </p:ext>
            </p:extLst>
          </p:nvPr>
        </p:nvGraphicFramePr>
        <p:xfrm>
          <a:off x="5813425" y="3102518"/>
          <a:ext cx="2409825" cy="433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070" name="Equation" r:id="rId8" imgW="1549400" imgH="279400" progId="Equation.3">
                  <p:embed/>
                </p:oleObj>
              </mc:Choice>
              <mc:Fallback>
                <p:oleObj name="Equation" r:id="rId8" imgW="15494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13425" y="3102518"/>
                        <a:ext cx="2409825" cy="433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5" name="Object 6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71544"/>
              </p:ext>
            </p:extLst>
          </p:nvPr>
        </p:nvGraphicFramePr>
        <p:xfrm>
          <a:off x="852520" y="1965130"/>
          <a:ext cx="1936774" cy="608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071" name="Equation" r:id="rId10" imgW="889000" imgH="279400" progId="Equation.3">
                  <p:embed/>
                </p:oleObj>
              </mc:Choice>
              <mc:Fallback>
                <p:oleObj name="Equation" r:id="rId10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52520" y="1965130"/>
                        <a:ext cx="1936774" cy="608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6" name="Straight Arrow Connector 65"/>
          <p:cNvCxnSpPr>
            <a:stCxn id="65" idx="2"/>
          </p:cNvCxnSpPr>
          <p:nvPr/>
        </p:nvCxnSpPr>
        <p:spPr>
          <a:xfrm flipH="1">
            <a:off x="1801653" y="2573831"/>
            <a:ext cx="19254" cy="645326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2458154" y="3536590"/>
            <a:ext cx="636489" cy="117164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2" idx="3"/>
            <a:endCxn id="63" idx="1"/>
          </p:cNvCxnSpPr>
          <p:nvPr/>
        </p:nvCxnSpPr>
        <p:spPr>
          <a:xfrm>
            <a:off x="2416790" y="3319861"/>
            <a:ext cx="554356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3" idx="3"/>
          </p:cNvCxnSpPr>
          <p:nvPr/>
        </p:nvCxnSpPr>
        <p:spPr>
          <a:xfrm>
            <a:off x="5163245" y="3319861"/>
            <a:ext cx="454807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4864281" y="3536590"/>
            <a:ext cx="929928" cy="117164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3755" y="1009233"/>
            <a:ext cx="3174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(Why is it called “gradient”?) </a:t>
            </a:r>
          </a:p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(Answer next slides.)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26709" y="1024059"/>
            <a:ext cx="2412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(For Regression Only)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" name="Slide Number Placeholder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43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92" grpId="0" animBg="1"/>
      <p:bldP spid="93" grpId="0"/>
      <p:bldP spid="110" grpId="0" animBg="1"/>
      <p:bldP spid="111" grpId="0"/>
      <p:bldP spid="128" grpId="0" animBg="1"/>
      <p:bldP spid="129" grpId="0"/>
      <p:bldP spid="130" grpId="0"/>
      <p:bldP spid="131" grpId="0"/>
      <p:bldP spid="13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Axis Aligned </a:t>
            </a:r>
            <a:r>
              <a:rPr lang="en-US" dirty="0" smtClean="0"/>
              <a:t>Gradient </a:t>
            </a:r>
            <a:r>
              <a:rPr lang="en-US" dirty="0"/>
              <a:t>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Model: h(x) = </a:t>
            </a:r>
            <a:r>
              <a:rPr lang="en-US" dirty="0" err="1" smtClean="0"/>
              <a:t>w</a:t>
            </a:r>
            <a:r>
              <a:rPr lang="en-US" baseline="30000" dirty="0" err="1" smtClean="0"/>
              <a:t>T</a:t>
            </a:r>
            <a:r>
              <a:rPr lang="en-US" dirty="0" err="1" smtClean="0"/>
              <a:t>x</a:t>
            </a:r>
            <a:endParaRPr lang="en-US" dirty="0" smtClean="0"/>
          </a:p>
          <a:p>
            <a:r>
              <a:rPr lang="en-US" dirty="0" smtClean="0"/>
              <a:t>Squared Loss: L(</a:t>
            </a:r>
            <a:r>
              <a:rPr lang="en-US" dirty="0" err="1" smtClean="0"/>
              <a:t>y,y</a:t>
            </a:r>
            <a:r>
              <a:rPr lang="en-US" dirty="0" smtClean="0"/>
              <a:t>’) = (y-y’)</a:t>
            </a:r>
            <a:r>
              <a:rPr lang="en-US" baseline="30000" dirty="0" smtClean="0"/>
              <a:t>2</a:t>
            </a:r>
          </a:p>
          <a:p>
            <a:endParaRPr lang="en-US" sz="1000" dirty="0"/>
          </a:p>
          <a:p>
            <a:r>
              <a:rPr lang="en-US" dirty="0" smtClean="0"/>
              <a:t>Similar to Gradient Descent</a:t>
            </a:r>
          </a:p>
          <a:p>
            <a:pPr lvl="1"/>
            <a:r>
              <a:rPr lang="en-US" dirty="0" smtClean="0"/>
              <a:t>But only allow axis-aligned update directions</a:t>
            </a:r>
            <a:endParaRPr lang="en-US" sz="1000" dirty="0"/>
          </a:p>
          <a:p>
            <a:pPr lvl="1"/>
            <a:r>
              <a:rPr lang="en-US" dirty="0" smtClean="0"/>
              <a:t>Updates are of the form:</a:t>
            </a:r>
          </a:p>
          <a:p>
            <a:pPr marL="914400" lvl="2" indent="0">
              <a:buNone/>
            </a:pPr>
            <a:r>
              <a:rPr lang="en-US" dirty="0" smtClean="0"/>
              <a:t>	 </a:t>
            </a:r>
          </a:p>
          <a:p>
            <a:pPr marL="914400" lvl="2" indent="0">
              <a:buNone/>
            </a:pPr>
            <a:endParaRPr lang="en-US" sz="1000" dirty="0"/>
          </a:p>
          <a:p>
            <a:pPr lvl="1"/>
            <a:endParaRPr lang="en-US" sz="1000" dirty="0" smtClean="0"/>
          </a:p>
          <a:p>
            <a:pPr marL="914400" lvl="2" indent="0">
              <a:buNone/>
            </a:pPr>
            <a:endParaRPr lang="en-US" sz="1000" baseline="30000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25</a:t>
            </a:fld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5967570" y="1118697"/>
            <a:ext cx="21157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(For Linear Model)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graphicFrame>
        <p:nvGraphicFramePr>
          <p:cNvPr id="46" name="Object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230270"/>
              </p:ext>
            </p:extLst>
          </p:nvPr>
        </p:nvGraphicFramePr>
        <p:xfrm>
          <a:off x="1065464" y="4841964"/>
          <a:ext cx="2079625" cy="51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049" name="Equation" r:id="rId3" imgW="863600" imgH="215900" progId="Equation.3">
                  <p:embed/>
                </p:oleObj>
              </mc:Choice>
              <mc:Fallback>
                <p:oleObj name="Equation" r:id="rId3" imgW="8636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65464" y="4841964"/>
                        <a:ext cx="2079625" cy="5191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6901279"/>
              </p:ext>
            </p:extLst>
          </p:nvPr>
        </p:nvGraphicFramePr>
        <p:xfrm>
          <a:off x="7572434" y="4073412"/>
          <a:ext cx="882175" cy="2052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050" name="Equation" r:id="rId5" imgW="660400" imgH="1536700" progId="Equation.3">
                  <p:embed/>
                </p:oleObj>
              </mc:Choice>
              <mc:Fallback>
                <p:oleObj name="Equation" r:id="rId5" imgW="660400" imgH="153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72434" y="4073412"/>
                        <a:ext cx="882175" cy="2052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/>
          <p:cNvSpPr txBox="1"/>
          <p:nvPr/>
        </p:nvSpPr>
        <p:spPr>
          <a:xfrm>
            <a:off x="6489497" y="4635025"/>
            <a:ext cx="12327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Unit vector</a:t>
            </a:r>
          </a:p>
          <a:p>
            <a:r>
              <a:rPr lang="en-US" dirty="0" smtClean="0"/>
              <a:t>along d-</a:t>
            </a:r>
            <a:r>
              <a:rPr lang="en-US" dirty="0" err="1" smtClean="0"/>
              <a:t>th</a:t>
            </a:r>
            <a:endParaRPr lang="en-US" dirty="0" smtClean="0"/>
          </a:p>
          <a:p>
            <a:r>
              <a:rPr lang="en-US" dirty="0" smtClean="0"/>
              <a:t>Dimension</a:t>
            </a:r>
            <a:endParaRPr lang="en-US" dirty="0"/>
          </a:p>
        </p:txBody>
      </p:sp>
      <p:graphicFrame>
        <p:nvGraphicFramePr>
          <p:cNvPr id="50" name="Object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4836923"/>
              </p:ext>
            </p:extLst>
          </p:nvPr>
        </p:nvGraphicFramePr>
        <p:xfrm>
          <a:off x="3534070" y="4777752"/>
          <a:ext cx="2594630" cy="7592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051" name="Equation" r:id="rId7" imgW="1257300" imgH="368300" progId="Equation.3">
                  <p:embed/>
                </p:oleObj>
              </mc:Choice>
              <mc:Fallback>
                <p:oleObj name="Equation" r:id="rId7" imgW="12573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34070" y="4777752"/>
                        <a:ext cx="2594630" cy="7592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1397720" y="5649821"/>
            <a:ext cx="47269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Projection of gradient along d-</a:t>
            </a:r>
            <a:r>
              <a:rPr lang="en-US" sz="2000" dirty="0" err="1" smtClean="0">
                <a:solidFill>
                  <a:schemeClr val="accent2">
                    <a:lumMod val="75000"/>
                  </a:schemeClr>
                </a:solidFill>
              </a:rPr>
              <a:t>th</a:t>
            </a:r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 dimension</a:t>
            </a:r>
          </a:p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Update along axis with greatest projection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 flipH="1" flipV="1">
            <a:off x="2646971" y="5361076"/>
            <a:ext cx="64212" cy="389306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5" name="Object 5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8454374"/>
              </p:ext>
            </p:extLst>
          </p:nvPr>
        </p:nvGraphicFramePr>
        <p:xfrm>
          <a:off x="6353938" y="2181457"/>
          <a:ext cx="1872628" cy="588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052" name="Equation" r:id="rId9" imgW="889000" imgH="279400" progId="Equation.3">
                  <p:embed/>
                </p:oleObj>
              </mc:Choice>
              <mc:Fallback>
                <p:oleObj name="Equation" r:id="rId9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353938" y="2181457"/>
                        <a:ext cx="1872628" cy="5885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6553200" y="1862095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532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Axis Aligned Gradient Descent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997" y="1640481"/>
            <a:ext cx="5575300" cy="44196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2499646" y="5062393"/>
            <a:ext cx="224684" cy="391120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499646" y="5062393"/>
            <a:ext cx="0" cy="426350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441856" y="5403364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1623499" y="1498585"/>
            <a:ext cx="0" cy="469093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643054" y="5644201"/>
            <a:ext cx="6320625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2959572" y="3743819"/>
            <a:ext cx="294563" cy="159079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959572" y="3743819"/>
            <a:ext cx="294563" cy="6694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2901782" y="3693670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5479905" y="4102241"/>
            <a:ext cx="569890" cy="450102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479905" y="4560215"/>
            <a:ext cx="569889" cy="0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5992004" y="4502192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6733297" y="2292746"/>
            <a:ext cx="18623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Update along</a:t>
            </a:r>
          </a:p>
          <a:p>
            <a:r>
              <a:rPr lang="en-US" sz="2000" dirty="0"/>
              <a:t>a</a:t>
            </a:r>
            <a:r>
              <a:rPr lang="en-US" sz="2000" dirty="0" smtClean="0"/>
              <a:t>xis with largest</a:t>
            </a:r>
          </a:p>
          <a:p>
            <a:r>
              <a:rPr lang="en-US" sz="2000" dirty="0" smtClean="0"/>
              <a:t>projection</a:t>
            </a:r>
            <a:endParaRPr lang="en-US" sz="2000" dirty="0"/>
          </a:p>
        </p:txBody>
      </p:sp>
      <p:sp>
        <p:nvSpPr>
          <p:cNvPr id="59" name="TextBox 58"/>
          <p:cNvSpPr txBox="1"/>
          <p:nvPr/>
        </p:nvSpPr>
        <p:spPr>
          <a:xfrm>
            <a:off x="6733297" y="3729938"/>
            <a:ext cx="149712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This concept</a:t>
            </a:r>
          </a:p>
          <a:p>
            <a:r>
              <a:rPr lang="en-US" sz="2000" dirty="0"/>
              <a:t>w</a:t>
            </a:r>
            <a:r>
              <a:rPr lang="en-US" sz="2000" dirty="0" smtClean="0"/>
              <a:t>ill become </a:t>
            </a:r>
          </a:p>
          <a:p>
            <a:r>
              <a:rPr lang="en-US" sz="2000" dirty="0" smtClean="0"/>
              <a:t>useful in ~5 </a:t>
            </a:r>
          </a:p>
          <a:p>
            <a:r>
              <a:rPr lang="en-US" sz="2000" dirty="0" smtClean="0"/>
              <a:t>slides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39945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Function Space &amp; Ensemble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Linear model = one coefficient per feature</a:t>
            </a:r>
          </a:p>
          <a:p>
            <a:pPr lvl="1"/>
            <a:r>
              <a:rPr lang="en-US" sz="2400" dirty="0" smtClean="0"/>
              <a:t>Linear over the input feature space</a:t>
            </a:r>
          </a:p>
          <a:p>
            <a:endParaRPr lang="en-US" sz="1000" dirty="0"/>
          </a:p>
          <a:p>
            <a:r>
              <a:rPr lang="en-US" sz="2800" dirty="0" smtClean="0"/>
              <a:t>Ensemble methods = one coefficient per model</a:t>
            </a:r>
          </a:p>
          <a:p>
            <a:pPr lvl="1"/>
            <a:r>
              <a:rPr lang="en-US" sz="2400" dirty="0" smtClean="0"/>
              <a:t>Linear over a function space</a:t>
            </a:r>
          </a:p>
          <a:p>
            <a:pPr lvl="1"/>
            <a:r>
              <a:rPr lang="en-US" sz="2400" dirty="0" smtClean="0"/>
              <a:t>E.g., h = 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+ 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 + … + 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n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642" y="4595796"/>
            <a:ext cx="322852" cy="3388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545" y="4998431"/>
            <a:ext cx="322852" cy="33886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286" y="4595796"/>
            <a:ext cx="322852" cy="3388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581" y="5119444"/>
            <a:ext cx="322852" cy="3388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770" y="4934657"/>
            <a:ext cx="322852" cy="3388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808" y="5065030"/>
            <a:ext cx="322852" cy="33886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196" y="5458305"/>
            <a:ext cx="322852" cy="3388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520" y="5786102"/>
            <a:ext cx="322852" cy="33886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433" y="5627735"/>
            <a:ext cx="322852" cy="33886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1433" y="4706190"/>
            <a:ext cx="322852" cy="33886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068" y="5337292"/>
            <a:ext cx="322852" cy="33886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3993" y="5065030"/>
            <a:ext cx="322852" cy="33886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759" y="5955532"/>
            <a:ext cx="322852" cy="33886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419" y="5627735"/>
            <a:ext cx="322852" cy="33886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419" y="4536759"/>
            <a:ext cx="322852" cy="33886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282" y="4964370"/>
            <a:ext cx="322852" cy="3388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894" y="5966596"/>
            <a:ext cx="322852" cy="33886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856" y="5783777"/>
            <a:ext cx="322852" cy="33886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793" y="4665214"/>
            <a:ext cx="322852" cy="33886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0457" y="5303231"/>
            <a:ext cx="322852" cy="33886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031" y="5832620"/>
            <a:ext cx="322852" cy="33886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01" y="5614346"/>
            <a:ext cx="322852" cy="33886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687" y="6002050"/>
            <a:ext cx="322852" cy="338861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467" y="5506722"/>
            <a:ext cx="322852" cy="338861"/>
          </a:xfrm>
          <a:prstGeom prst="rect">
            <a:avLst/>
          </a:prstGeom>
        </p:spPr>
      </p:pic>
      <p:sp>
        <p:nvSpPr>
          <p:cNvPr id="29" name="Rounded Rectangle 28"/>
          <p:cNvSpPr/>
          <p:nvPr/>
        </p:nvSpPr>
        <p:spPr>
          <a:xfrm>
            <a:off x="300408" y="4382639"/>
            <a:ext cx="5197120" cy="2075869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395608" y="4785064"/>
            <a:ext cx="3408317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“Function Space”</a:t>
            </a:r>
          </a:p>
          <a:p>
            <a:pPr algn="ctr"/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(All possible shallow trees)</a:t>
            </a:r>
          </a:p>
          <a:p>
            <a:pPr algn="ctr"/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(Potentially infinite)</a:t>
            </a:r>
          </a:p>
          <a:p>
            <a:pPr algn="ctr"/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(Most coefficients are 0)</a:t>
            </a:r>
          </a:p>
          <a:p>
            <a:pPr algn="ctr"/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712" y="5602828"/>
            <a:ext cx="322852" cy="33886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578" y="4556709"/>
            <a:ext cx="322852" cy="33886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438" y="5953207"/>
            <a:ext cx="322852" cy="33886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76" y="4570831"/>
            <a:ext cx="322852" cy="33886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515" y="5163035"/>
            <a:ext cx="322852" cy="338861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303" y="4689159"/>
            <a:ext cx="322852" cy="338861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0921" y="4536759"/>
            <a:ext cx="322852" cy="338861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7105" y="5119444"/>
            <a:ext cx="322852" cy="338861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467" y="6005746"/>
            <a:ext cx="322852" cy="338861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5565007" y="3648177"/>
            <a:ext cx="34862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953735"/>
                </a:solidFill>
              </a:rPr>
              <a:t>Coefficient=1 for models used</a:t>
            </a:r>
          </a:p>
          <a:p>
            <a:r>
              <a:rPr lang="en-US" dirty="0">
                <a:solidFill>
                  <a:srgbClr val="953735"/>
                </a:solidFill>
              </a:rPr>
              <a:t>Coefficient=0 for other models</a:t>
            </a:r>
          </a:p>
        </p:txBody>
      </p:sp>
      <p:cxnSp>
        <p:nvCxnSpPr>
          <p:cNvPr id="42" name="Straight Arrow Connector 41"/>
          <p:cNvCxnSpPr>
            <a:stCxn id="10" idx="0"/>
          </p:cNvCxnSpPr>
          <p:nvPr/>
        </p:nvCxnSpPr>
        <p:spPr>
          <a:xfrm flipV="1">
            <a:off x="1889234" y="4123817"/>
            <a:ext cx="518138" cy="941213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8" idx="0"/>
          </p:cNvCxnSpPr>
          <p:nvPr/>
        </p:nvCxnSpPr>
        <p:spPr>
          <a:xfrm flipV="1">
            <a:off x="2720007" y="4123817"/>
            <a:ext cx="322852" cy="995627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2" idx="0"/>
          </p:cNvCxnSpPr>
          <p:nvPr/>
        </p:nvCxnSpPr>
        <p:spPr>
          <a:xfrm flipH="1" flipV="1">
            <a:off x="4039031" y="4123817"/>
            <a:ext cx="671251" cy="1659960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895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4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Function 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Generalization of a Vector Space</a:t>
            </a:r>
            <a:endParaRPr lang="en-US" sz="1000" dirty="0" smtClean="0"/>
          </a:p>
          <a:p>
            <a:pPr marL="0" indent="0">
              <a:buNone/>
            </a:pPr>
            <a:endParaRPr lang="en-US" sz="1000" dirty="0"/>
          </a:p>
          <a:p>
            <a:r>
              <a:rPr lang="en-US" dirty="0" smtClean="0"/>
              <a:t>Closed under Addition</a:t>
            </a:r>
          </a:p>
          <a:p>
            <a:pPr lvl="1"/>
            <a:r>
              <a:rPr lang="en-US" dirty="0" smtClean="0"/>
              <a:t>Sum of two functions is a function</a:t>
            </a:r>
            <a:endParaRPr lang="en-US" sz="1000" dirty="0"/>
          </a:p>
          <a:p>
            <a:pPr marL="0" indent="0">
              <a:buNone/>
            </a:pPr>
            <a:endParaRPr lang="en-US" sz="1000" dirty="0"/>
          </a:p>
          <a:p>
            <a:r>
              <a:rPr lang="en-US" dirty="0" smtClean="0"/>
              <a:t>Closed under Scalar Multiplication</a:t>
            </a:r>
          </a:p>
          <a:p>
            <a:pPr lvl="1"/>
            <a:r>
              <a:rPr lang="en-US" dirty="0" smtClean="0"/>
              <a:t>Multiplying a function with a scalar is a function</a:t>
            </a:r>
          </a:p>
          <a:p>
            <a:pPr lvl="1"/>
            <a:endParaRPr lang="en-US" sz="1000" dirty="0"/>
          </a:p>
          <a:p>
            <a:r>
              <a:rPr lang="en-US" b="1" dirty="0" smtClean="0"/>
              <a:t>Gradient descent:</a:t>
            </a:r>
            <a:r>
              <a:rPr lang="en-US" dirty="0" smtClean="0"/>
              <a:t> adding a scaled function to an existing function</a:t>
            </a:r>
          </a:p>
          <a:p>
            <a:pPr lvl="1"/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29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Space of Weak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 “axis” in the space is a weak model</a:t>
            </a:r>
          </a:p>
          <a:p>
            <a:pPr lvl="1"/>
            <a:r>
              <a:rPr lang="en-US" dirty="0" smtClean="0"/>
              <a:t>Potentially infinite axes/dimensions</a:t>
            </a:r>
          </a:p>
          <a:p>
            <a:endParaRPr lang="en-US" sz="2000" dirty="0"/>
          </a:p>
          <a:p>
            <a:r>
              <a:rPr lang="en-US" dirty="0" smtClean="0"/>
              <a:t>Complex models are linear combinations of weak models</a:t>
            </a:r>
          </a:p>
          <a:p>
            <a:pPr lvl="1"/>
            <a:r>
              <a:rPr lang="en-US" dirty="0"/>
              <a:t>h </a:t>
            </a:r>
            <a:r>
              <a:rPr lang="en-US" dirty="0" smtClean="0"/>
              <a:t>= η</a:t>
            </a:r>
            <a:r>
              <a:rPr lang="en-US" baseline="-25000" dirty="0" smtClean="0"/>
              <a:t>1</a:t>
            </a:r>
            <a:r>
              <a:rPr lang="en-US" dirty="0" smtClean="0"/>
              <a:t>h</a:t>
            </a:r>
            <a:r>
              <a:rPr lang="en-US" baseline="-25000" dirty="0" smtClean="0"/>
              <a:t>1</a:t>
            </a:r>
            <a:r>
              <a:rPr lang="en-US" dirty="0" smtClean="0"/>
              <a:t> </a:t>
            </a:r>
            <a:r>
              <a:rPr lang="en-US" dirty="0"/>
              <a:t>+ η</a:t>
            </a:r>
            <a:r>
              <a:rPr lang="en-US" baseline="-25000" dirty="0"/>
              <a:t>2</a:t>
            </a:r>
            <a:r>
              <a:rPr lang="en-US" dirty="0" smtClean="0"/>
              <a:t>h</a:t>
            </a:r>
            <a:r>
              <a:rPr lang="en-US" baseline="-25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+ … + </a:t>
            </a:r>
            <a:r>
              <a:rPr lang="en-US" dirty="0" err="1" smtClean="0"/>
              <a:t>η</a:t>
            </a:r>
            <a:r>
              <a:rPr lang="en-US" baseline="-25000" dirty="0" err="1" smtClean="0"/>
              <a:t>n</a:t>
            </a:r>
            <a:r>
              <a:rPr lang="en-US" dirty="0" err="1" smtClean="0"/>
              <a:t>h</a:t>
            </a:r>
            <a:r>
              <a:rPr lang="en-US" baseline="-25000" dirty="0" err="1" smtClean="0"/>
              <a:t>n</a:t>
            </a:r>
            <a:endParaRPr lang="en-US" dirty="0" smtClean="0"/>
          </a:p>
          <a:p>
            <a:pPr lvl="1"/>
            <a:r>
              <a:rPr lang="en-US" dirty="0" smtClean="0"/>
              <a:t>Equivalent to a point in function space</a:t>
            </a:r>
          </a:p>
          <a:p>
            <a:pPr lvl="2"/>
            <a:r>
              <a:rPr lang="en-US" dirty="0" smtClean="0"/>
              <a:t>Defined by coefficients </a:t>
            </a:r>
            <a:r>
              <a:rPr lang="en-US" dirty="0" err="1" smtClean="0"/>
              <a:t>η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32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Kaggle</a:t>
            </a:r>
            <a:r>
              <a:rPr lang="en-US" dirty="0" smtClean="0"/>
              <a:t> Mini-Project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Small bug in data file</a:t>
            </a:r>
            <a:endParaRPr lang="en-US" sz="1600" dirty="0"/>
          </a:p>
          <a:p>
            <a:pPr lvl="1"/>
            <a:r>
              <a:rPr lang="en-US" dirty="0" smtClean="0"/>
              <a:t>Was fixed this morning.</a:t>
            </a:r>
          </a:p>
          <a:p>
            <a:pPr lvl="1"/>
            <a:r>
              <a:rPr lang="en-US" dirty="0" smtClean="0"/>
              <a:t>So if you downloaded already, download again.</a:t>
            </a:r>
          </a:p>
          <a:p>
            <a:pPr lvl="1"/>
            <a:endParaRPr lang="en-US" sz="1600" dirty="0"/>
          </a:p>
          <a:p>
            <a:r>
              <a:rPr lang="en-US" dirty="0" smtClean="0"/>
              <a:t>Finding Group Members</a:t>
            </a:r>
          </a:p>
          <a:p>
            <a:pPr lvl="1"/>
            <a:r>
              <a:rPr lang="en-US" dirty="0" smtClean="0"/>
              <a:t>Offices hours today, mingle in person</a:t>
            </a:r>
          </a:p>
          <a:p>
            <a:pPr lvl="1"/>
            <a:r>
              <a:rPr lang="en-US" dirty="0" smtClean="0"/>
              <a:t>Online signup sheet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013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Recall: </a:t>
            </a:r>
            <a:r>
              <a:rPr lang="en-US" dirty="0" smtClean="0"/>
              <a:t>Axis Aligned Gradient Descent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80" y="1664908"/>
            <a:ext cx="5575300" cy="44196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2064429" y="5086820"/>
            <a:ext cx="224684" cy="391120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064429" y="5086820"/>
            <a:ext cx="0" cy="426350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006639" y="5427791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1188282" y="1523012"/>
            <a:ext cx="0" cy="4690934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07837" y="5668628"/>
            <a:ext cx="6320625" cy="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2524355" y="3768246"/>
            <a:ext cx="294563" cy="159079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524355" y="3768246"/>
            <a:ext cx="294563" cy="6694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/>
          <p:cNvSpPr/>
          <p:nvPr/>
        </p:nvSpPr>
        <p:spPr>
          <a:xfrm>
            <a:off x="2466565" y="3718097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5044688" y="4126668"/>
            <a:ext cx="569890" cy="450102"/>
          </a:xfrm>
          <a:prstGeom prst="straightConnector1">
            <a:avLst/>
          </a:prstGeom>
          <a:grpFill/>
          <a:ln>
            <a:solidFill>
              <a:srgbClr val="FFFF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5044688" y="4584642"/>
            <a:ext cx="569889" cy="0"/>
          </a:xfrm>
          <a:prstGeom prst="straightConnector1">
            <a:avLst/>
          </a:prstGeom>
          <a:grpFill/>
          <a:ln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5556787" y="4526619"/>
            <a:ext cx="121290" cy="128421"/>
          </a:xfrm>
          <a:prstGeom prst="ellipse">
            <a:avLst/>
          </a:prstGeom>
          <a:solidFill>
            <a:srgbClr val="FF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6414307" y="1928889"/>
            <a:ext cx="2304537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Project to closest</a:t>
            </a:r>
          </a:p>
          <a:p>
            <a:r>
              <a:rPr lang="en-US" sz="2000" dirty="0" smtClean="0"/>
              <a:t>axis &amp; update</a:t>
            </a:r>
          </a:p>
          <a:p>
            <a:r>
              <a:rPr lang="en-US" dirty="0" smtClean="0"/>
              <a:t>(smallest squared </a:t>
            </a:r>
            <a:r>
              <a:rPr lang="en-US" dirty="0" err="1" smtClean="0"/>
              <a:t>dist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414307" y="3280251"/>
            <a:ext cx="20217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Imagine each axis </a:t>
            </a:r>
          </a:p>
          <a:p>
            <a:r>
              <a:rPr lang="en-US" sz="2000" dirty="0" smtClean="0"/>
              <a:t>is a weak model.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6450375" y="4409816"/>
            <a:ext cx="21477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Every point is a </a:t>
            </a:r>
          </a:p>
          <a:p>
            <a:r>
              <a:rPr lang="en-US" sz="2000" dirty="0"/>
              <a:t>l</a:t>
            </a:r>
            <a:r>
              <a:rPr lang="en-US" sz="2000" dirty="0" smtClean="0"/>
              <a:t>inear combination</a:t>
            </a:r>
          </a:p>
          <a:p>
            <a:r>
              <a:rPr lang="en-US" sz="2000" dirty="0"/>
              <a:t>o</a:t>
            </a:r>
            <a:r>
              <a:rPr lang="en-US" sz="2000" dirty="0" smtClean="0"/>
              <a:t>f weak models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84217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528"/>
            <a:ext cx="8229600" cy="1143000"/>
          </a:xfrm>
        </p:spPr>
        <p:txBody>
          <a:bodyPr/>
          <a:lstStyle/>
          <a:p>
            <a:r>
              <a:rPr lang="en-US" dirty="0" smtClean="0"/>
              <a:t>Functional Gradient Descent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31</a:t>
            </a:fld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890676" y="1031267"/>
            <a:ext cx="4044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(Gradient Descent in Function Space)</a:t>
            </a:r>
          </a:p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               (Derivation for Squared Loss)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err="1" smtClean="0"/>
              <a:t>Init</a:t>
            </a:r>
            <a:r>
              <a:rPr lang="en-US" dirty="0" smtClean="0"/>
              <a:t> h(x) = 0</a:t>
            </a:r>
          </a:p>
          <a:p>
            <a:r>
              <a:rPr lang="en-US" dirty="0" smtClean="0"/>
              <a:t>Loop n=1,2,3,4,…</a:t>
            </a:r>
            <a:endParaRPr lang="en-US" dirty="0"/>
          </a:p>
        </p:txBody>
      </p:sp>
      <p:graphicFrame>
        <p:nvGraphicFramePr>
          <p:cNvPr id="98" name="Object 9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3811917"/>
              </p:ext>
            </p:extLst>
          </p:nvPr>
        </p:nvGraphicFramePr>
        <p:xfrm>
          <a:off x="1093957" y="3014461"/>
          <a:ext cx="4864806" cy="250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37" name="Equation" r:id="rId3" imgW="2349500" imgH="1206500" progId="Equation.3">
                  <p:embed/>
                </p:oleObj>
              </mc:Choice>
              <mc:Fallback>
                <p:oleObj name="Equation" r:id="rId3" imgW="2349500" imgH="1206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3957" y="3014461"/>
                        <a:ext cx="4864806" cy="2502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9" name="Object 9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267418"/>
              </p:ext>
            </p:extLst>
          </p:nvPr>
        </p:nvGraphicFramePr>
        <p:xfrm>
          <a:off x="669140" y="5758076"/>
          <a:ext cx="4903055" cy="80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38" name="Equation" r:id="rId5" imgW="2705100" imgH="444500" progId="Equation.3">
                  <p:embed/>
                </p:oleObj>
              </mc:Choice>
              <mc:Fallback>
                <p:oleObj name="Equation" r:id="rId5" imgW="27051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9140" y="5758076"/>
                        <a:ext cx="4903055" cy="80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788873" y="2094270"/>
            <a:ext cx="32772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Direction of Steepest Descent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(aka Gradient) is to add the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function that outputs the </a:t>
            </a:r>
          </a:p>
          <a:p>
            <a:r>
              <a:rPr lang="en-US" sz="2000" dirty="0">
                <a:solidFill>
                  <a:srgbClr val="953735"/>
                </a:solidFill>
              </a:rPr>
              <a:t>r</a:t>
            </a:r>
            <a:r>
              <a:rPr lang="en-US" sz="2000" dirty="0" smtClean="0">
                <a:solidFill>
                  <a:srgbClr val="953735"/>
                </a:solidFill>
              </a:rPr>
              <a:t>esidual error for each (</a:t>
            </a:r>
            <a:r>
              <a:rPr lang="en-US" sz="2000" dirty="0" err="1" smtClean="0">
                <a:solidFill>
                  <a:srgbClr val="953735"/>
                </a:solidFill>
              </a:rPr>
              <a:t>x</a:t>
            </a:r>
            <a:r>
              <a:rPr lang="en-US" sz="2000" baseline="-25000" dirty="0" err="1" smtClean="0">
                <a:solidFill>
                  <a:srgbClr val="953735"/>
                </a:solidFill>
              </a:rPr>
              <a:t>i</a:t>
            </a:r>
            <a:r>
              <a:rPr lang="en-US" sz="2000" dirty="0" err="1" smtClean="0">
                <a:solidFill>
                  <a:srgbClr val="953735"/>
                </a:solidFill>
              </a:rPr>
              <a:t>,y</a:t>
            </a:r>
            <a:r>
              <a:rPr lang="en-US" sz="2000" baseline="-25000" dirty="0" err="1" smtClean="0">
                <a:solidFill>
                  <a:srgbClr val="953735"/>
                </a:solidFill>
              </a:rPr>
              <a:t>i</a:t>
            </a:r>
            <a:r>
              <a:rPr lang="en-US" sz="2000" dirty="0" smtClean="0">
                <a:solidFill>
                  <a:srgbClr val="953735"/>
                </a:solidFill>
              </a:rPr>
              <a:t>)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100" name="Straight Arrow Connector 99"/>
          <p:cNvCxnSpPr/>
          <p:nvPr/>
        </p:nvCxnSpPr>
        <p:spPr>
          <a:xfrm flipH="1">
            <a:off x="3890676" y="3417709"/>
            <a:ext cx="1025127" cy="706108"/>
          </a:xfrm>
          <a:prstGeom prst="straightConnector1">
            <a:avLst/>
          </a:prstGeom>
          <a:ln w="254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4844456" y="3769874"/>
            <a:ext cx="36192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Projecting to closest weak model</a:t>
            </a:r>
          </a:p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= training on the residual</a:t>
            </a:r>
          </a:p>
        </p:txBody>
      </p:sp>
      <p:cxnSp>
        <p:nvCxnSpPr>
          <p:cNvPr id="102" name="Straight Arrow Connector 101"/>
          <p:cNvCxnSpPr/>
          <p:nvPr/>
        </p:nvCxnSpPr>
        <p:spPr>
          <a:xfrm flipH="1">
            <a:off x="4043077" y="4477760"/>
            <a:ext cx="801379" cy="309463"/>
          </a:xfrm>
          <a:prstGeom prst="straightConnector1">
            <a:avLst/>
          </a:prstGeom>
          <a:ln w="25400"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316520"/>
              </p:ext>
            </p:extLst>
          </p:nvPr>
        </p:nvGraphicFramePr>
        <p:xfrm>
          <a:off x="6449240" y="5911114"/>
          <a:ext cx="1745997" cy="5487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39" name="Equation" r:id="rId7" imgW="889000" imgH="279400" progId="Equation.3">
                  <p:embed/>
                </p:oleObj>
              </mc:Choice>
              <mc:Fallback>
                <p:oleObj name="Equation" r:id="rId7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49240" y="5911114"/>
                        <a:ext cx="1745997" cy="5487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1093957" y="3822749"/>
            <a:ext cx="2796719" cy="9141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246357" y="4602313"/>
            <a:ext cx="4712406" cy="9141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98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01" grpId="0"/>
      <p:bldP spid="4" grpId="0" animBg="1"/>
      <p:bldP spid="1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Reduction to Vector 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Function space = axis-aligned unit vectors</a:t>
            </a:r>
          </a:p>
          <a:p>
            <a:pPr lvl="1"/>
            <a:r>
              <a:rPr lang="en-US" dirty="0" smtClean="0"/>
              <a:t>Weak </a:t>
            </a:r>
            <a:r>
              <a:rPr lang="en-US" dirty="0"/>
              <a:t>model = axis-aligned unit </a:t>
            </a:r>
            <a:r>
              <a:rPr lang="en-US" dirty="0" smtClean="0"/>
              <a:t>vector: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dirty="0" smtClean="0"/>
              <a:t>Linear </a:t>
            </a:r>
            <a:r>
              <a:rPr lang="en-US" dirty="0"/>
              <a:t>model </a:t>
            </a:r>
            <a:r>
              <a:rPr lang="en-US" dirty="0" smtClean="0"/>
              <a:t>w has same functional form:</a:t>
            </a:r>
            <a:endParaRPr lang="en-US" dirty="0"/>
          </a:p>
          <a:p>
            <a:pPr lvl="1"/>
            <a:r>
              <a:rPr lang="en-US" dirty="0" smtClean="0"/>
              <a:t>w </a:t>
            </a:r>
            <a:r>
              <a:rPr lang="en-US" dirty="0"/>
              <a:t>= </a:t>
            </a:r>
            <a:r>
              <a:rPr lang="en-US" dirty="0" smtClean="0"/>
              <a:t>η</a:t>
            </a:r>
            <a:r>
              <a:rPr lang="en-US" baseline="-25000" dirty="0" smtClean="0"/>
              <a:t>1</a:t>
            </a:r>
            <a:r>
              <a:rPr lang="en-US" dirty="0" smtClean="0"/>
              <a:t>e</a:t>
            </a:r>
            <a:r>
              <a:rPr lang="en-US" baseline="-25000" dirty="0" smtClean="0"/>
              <a:t>1</a:t>
            </a:r>
            <a:r>
              <a:rPr lang="en-US" dirty="0" smtClean="0"/>
              <a:t> </a:t>
            </a:r>
            <a:r>
              <a:rPr lang="en-US" dirty="0"/>
              <a:t>+ </a:t>
            </a:r>
            <a:r>
              <a:rPr lang="en-US" dirty="0" smtClean="0"/>
              <a:t>η</a:t>
            </a:r>
            <a:r>
              <a:rPr lang="en-US" baseline="-25000" dirty="0" smtClean="0"/>
              <a:t>2</a:t>
            </a:r>
            <a:r>
              <a:rPr lang="en-US" dirty="0" smtClean="0"/>
              <a:t>e</a:t>
            </a:r>
            <a:r>
              <a:rPr lang="en-US" baseline="-25000" dirty="0" smtClean="0"/>
              <a:t>2</a:t>
            </a:r>
            <a:r>
              <a:rPr lang="en-US" dirty="0" smtClean="0"/>
              <a:t> </a:t>
            </a:r>
            <a:r>
              <a:rPr lang="en-US" dirty="0"/>
              <a:t>+ … + </a:t>
            </a:r>
            <a:r>
              <a:rPr lang="en-US" dirty="0" err="1" smtClean="0"/>
              <a:t>η</a:t>
            </a:r>
            <a:r>
              <a:rPr lang="en-US" baseline="-25000" dirty="0" err="1" smtClean="0"/>
              <a:t>D</a:t>
            </a:r>
            <a:r>
              <a:rPr lang="en-US" dirty="0" err="1" smtClean="0"/>
              <a:t>e</a:t>
            </a:r>
            <a:r>
              <a:rPr lang="en-US" baseline="-25000" dirty="0" err="1" smtClean="0"/>
              <a:t>D</a:t>
            </a:r>
            <a:endParaRPr lang="en-US" baseline="-25000" dirty="0" smtClean="0"/>
          </a:p>
          <a:p>
            <a:pPr lvl="1"/>
            <a:r>
              <a:rPr lang="en-US" dirty="0" smtClean="0"/>
              <a:t>Point in space of D “axis-aligned functions”</a:t>
            </a:r>
          </a:p>
          <a:p>
            <a:pPr lvl="1"/>
            <a:endParaRPr lang="en-US" sz="1600" dirty="0"/>
          </a:p>
          <a:p>
            <a:r>
              <a:rPr lang="en-US" sz="2400" b="1" dirty="0" smtClean="0"/>
              <a:t>Axis-Aligned Gradient Descent = Functional Gradient Descent on space of </a:t>
            </a:r>
            <a:r>
              <a:rPr lang="en-US" sz="2400" b="1" dirty="0"/>
              <a:t>a</a:t>
            </a:r>
            <a:r>
              <a:rPr lang="en-US" sz="2400" b="1" dirty="0" smtClean="0"/>
              <a:t>xis-aligned unit vector weak models.</a:t>
            </a:r>
            <a:endParaRPr lang="en-US" sz="2400" b="1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32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2114250"/>
              </p:ext>
            </p:extLst>
          </p:nvPr>
        </p:nvGraphicFramePr>
        <p:xfrm>
          <a:off x="7721023" y="1732237"/>
          <a:ext cx="881063" cy="1525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6954" name="Equation" r:id="rId3" imgW="660400" imgH="1143000" progId="Equation.3">
                  <p:embed/>
                </p:oleObj>
              </mc:Choice>
              <mc:Fallback>
                <p:oleObj name="Equation" r:id="rId3" imgW="6604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21023" y="1732237"/>
                        <a:ext cx="881063" cy="1525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0434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528"/>
            <a:ext cx="8229600" cy="1143000"/>
          </a:xfrm>
        </p:spPr>
        <p:txBody>
          <a:bodyPr/>
          <a:lstStyle/>
          <a:p>
            <a:r>
              <a:rPr lang="en-US" dirty="0" smtClean="0"/>
              <a:t>Gradient Boosting (Full Version)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" y="6374393"/>
            <a:ext cx="56068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hlinkClick r:id="rId3"/>
              </a:rPr>
              <a:t>http://statweb.stanford.edu/~jhf/ftp/trebst.pdf</a:t>
            </a:r>
            <a:r>
              <a:rPr lang="en-US" sz="1200" dirty="0" smtClean="0"/>
              <a:t> </a:t>
            </a:r>
            <a:endParaRPr lang="en-US" sz="1200" dirty="0"/>
          </a:p>
        </p:txBody>
      </p:sp>
      <p:grpSp>
        <p:nvGrpSpPr>
          <p:cNvPr id="88" name="Group 87"/>
          <p:cNvGrpSpPr/>
          <p:nvPr/>
        </p:nvGrpSpPr>
        <p:grpSpPr>
          <a:xfrm>
            <a:off x="986647" y="3984092"/>
            <a:ext cx="1383803" cy="1516366"/>
            <a:chOff x="1108938" y="2672595"/>
            <a:chExt cx="1383803" cy="1516366"/>
          </a:xfrm>
        </p:grpSpPr>
        <p:sp>
          <p:nvSpPr>
            <p:cNvPr id="13" name="Rounded Rectangle 12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0" name="Straight Arrow Connector 19"/>
            <p:cNvCxnSpPr>
              <a:stCxn id="13" idx="2"/>
              <a:endCxn id="69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13" idx="2"/>
              <a:endCxn id="70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69" idx="2"/>
              <a:endCxn id="73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69" idx="2"/>
              <a:endCxn id="74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70" idx="2"/>
              <a:endCxn id="75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70" idx="2"/>
              <a:endCxn id="76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Rounded Rectangle 68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ounded Rectangle 74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Rounded Rectangle 86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3230018" y="1965130"/>
            <a:ext cx="20821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baseline="-25000" dirty="0" smtClean="0"/>
              <a:t>1:n</a:t>
            </a:r>
            <a:r>
              <a:rPr lang="en-US" sz="2800" dirty="0" smtClean="0"/>
              <a:t>(x) = h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sp>
        <p:nvSpPr>
          <p:cNvPr id="92" name="Down Arrow 91"/>
          <p:cNvSpPr/>
          <p:nvPr/>
        </p:nvSpPr>
        <p:spPr>
          <a:xfrm>
            <a:off x="1429381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1354260" y="5566285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94" name="Group 93"/>
          <p:cNvGrpSpPr/>
          <p:nvPr/>
        </p:nvGrpSpPr>
        <p:grpSpPr>
          <a:xfrm>
            <a:off x="3358023" y="3984092"/>
            <a:ext cx="1383803" cy="1516366"/>
            <a:chOff x="1108938" y="2672595"/>
            <a:chExt cx="1383803" cy="1516366"/>
          </a:xfrm>
        </p:grpSpPr>
        <p:sp>
          <p:nvSpPr>
            <p:cNvPr id="95" name="Rounded Rectangle 94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6" name="Straight Arrow Connector 95"/>
            <p:cNvCxnSpPr>
              <a:stCxn id="95" idx="2"/>
              <a:endCxn id="102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95" idx="2"/>
              <a:endCxn id="103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102" idx="2"/>
              <a:endCxn id="104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102" idx="2"/>
              <a:endCxn id="105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103" idx="2"/>
              <a:endCxn id="106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103" idx="2"/>
              <a:endCxn id="107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Rounded Rectangle 101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Rounded Rectangle 105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Rounded Rectangle 106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Rounded Rectangle 107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0" name="Down Arrow 109"/>
          <p:cNvSpPr/>
          <p:nvPr/>
        </p:nvSpPr>
        <p:spPr>
          <a:xfrm>
            <a:off x="3800757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/>
          <p:cNvSpPr txBox="1"/>
          <p:nvPr/>
        </p:nvSpPr>
        <p:spPr>
          <a:xfrm>
            <a:off x="3775440" y="5566285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</a:t>
            </a:r>
            <a:r>
              <a:rPr lang="en-US" sz="2000" baseline="-25000" dirty="0"/>
              <a:t>2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112" name="Group 111"/>
          <p:cNvGrpSpPr/>
          <p:nvPr/>
        </p:nvGrpSpPr>
        <p:grpSpPr>
          <a:xfrm>
            <a:off x="6350269" y="3984092"/>
            <a:ext cx="1383803" cy="1516366"/>
            <a:chOff x="1108938" y="2672595"/>
            <a:chExt cx="1383803" cy="1516366"/>
          </a:xfrm>
        </p:grpSpPr>
        <p:sp>
          <p:nvSpPr>
            <p:cNvPr id="113" name="Rounded Rectangle 112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14" name="Straight Arrow Connector 113"/>
            <p:cNvCxnSpPr>
              <a:stCxn id="113" idx="2"/>
              <a:endCxn id="120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113" idx="2"/>
              <a:endCxn id="121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>
              <a:stCxn id="120" idx="2"/>
              <a:endCxn id="122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>
              <a:stCxn id="120" idx="2"/>
              <a:endCxn id="123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21" idx="2"/>
              <a:endCxn id="124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>
              <a:stCxn id="121" idx="2"/>
              <a:endCxn id="125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Rounded Rectangle 119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1" name="Rounded Rectangle 120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Rounded Rectangle 121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3" name="Rounded Rectangle 122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ounded Rectangle 123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5" name="Rounded Rectangle 124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ounded Rectangle 125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8" name="Down Arrow 127"/>
          <p:cNvSpPr/>
          <p:nvPr/>
        </p:nvSpPr>
        <p:spPr>
          <a:xfrm>
            <a:off x="6793003" y="3536590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/>
          <p:cNvSpPr txBox="1"/>
          <p:nvPr/>
        </p:nvSpPr>
        <p:spPr>
          <a:xfrm>
            <a:off x="6717882" y="5566285"/>
            <a:ext cx="675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h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130" name="TextBox 129"/>
          <p:cNvSpPr txBox="1"/>
          <p:nvPr/>
        </p:nvSpPr>
        <p:spPr>
          <a:xfrm>
            <a:off x="5394213" y="4285332"/>
            <a:ext cx="6225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…</a:t>
            </a:r>
            <a:endParaRPr lang="en-US" sz="4800" b="1" dirty="0"/>
          </a:p>
        </p:txBody>
      </p:sp>
      <p:sp>
        <p:nvSpPr>
          <p:cNvPr id="131" name="TextBox 130"/>
          <p:cNvSpPr txBox="1"/>
          <p:nvPr/>
        </p:nvSpPr>
        <p:spPr>
          <a:xfrm>
            <a:off x="5177161" y="1965130"/>
            <a:ext cx="1442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η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(x) </a:t>
            </a:r>
            <a:endParaRPr lang="en-US" sz="2800" dirty="0"/>
          </a:p>
        </p:txBody>
      </p:sp>
      <p:sp>
        <p:nvSpPr>
          <p:cNvPr id="132" name="TextBox 131"/>
          <p:cNvSpPr txBox="1"/>
          <p:nvPr/>
        </p:nvSpPr>
        <p:spPr>
          <a:xfrm>
            <a:off x="6469271" y="1965130"/>
            <a:ext cx="20401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… + </a:t>
            </a:r>
            <a:r>
              <a:rPr lang="en-US" sz="2800" smtClean="0"/>
              <a:t>η</a:t>
            </a:r>
            <a:r>
              <a:rPr lang="en-US" sz="2800" baseline="-25000" dirty="0"/>
              <a:t>n</a:t>
            </a:r>
            <a:r>
              <a:rPr lang="en-US" sz="2800" smtClean="0"/>
              <a:t>h</a:t>
            </a:r>
            <a:r>
              <a:rPr lang="en-US" sz="2800" baseline="-25000" smtClean="0"/>
              <a:t>n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graphicFrame>
        <p:nvGraphicFramePr>
          <p:cNvPr id="62" name="Object 6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155030"/>
              </p:ext>
            </p:extLst>
          </p:nvPr>
        </p:nvGraphicFramePr>
        <p:xfrm>
          <a:off x="974850" y="3103132"/>
          <a:ext cx="1441940" cy="433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997" name="Equation" r:id="rId4" imgW="927100" imgH="279400" progId="Equation.3">
                  <p:embed/>
                </p:oleObj>
              </mc:Choice>
              <mc:Fallback>
                <p:oleObj name="Equation" r:id="rId4" imgW="9271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4850" y="3103132"/>
                        <a:ext cx="1441940" cy="433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3" name="Object 6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5333647"/>
              </p:ext>
            </p:extLst>
          </p:nvPr>
        </p:nvGraphicFramePr>
        <p:xfrm>
          <a:off x="2971146" y="3103133"/>
          <a:ext cx="2192099" cy="4334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998" name="Equation" r:id="rId6" imgW="1409700" imgH="279400" progId="Equation.3">
                  <p:embed/>
                </p:oleObj>
              </mc:Choice>
              <mc:Fallback>
                <p:oleObj name="Equation" r:id="rId6" imgW="14097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71146" y="3103133"/>
                        <a:ext cx="2192099" cy="4334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4" name="Object 6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0297332"/>
              </p:ext>
            </p:extLst>
          </p:nvPr>
        </p:nvGraphicFramePr>
        <p:xfrm>
          <a:off x="5813425" y="3102518"/>
          <a:ext cx="2409825" cy="433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999" name="Equation" r:id="rId8" imgW="1549400" imgH="279400" progId="Equation.3">
                  <p:embed/>
                </p:oleObj>
              </mc:Choice>
              <mc:Fallback>
                <p:oleObj name="Equation" r:id="rId8" imgW="15494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13425" y="3102518"/>
                        <a:ext cx="2409825" cy="433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5" name="Object 6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165512"/>
              </p:ext>
            </p:extLst>
          </p:nvPr>
        </p:nvGraphicFramePr>
        <p:xfrm>
          <a:off x="852520" y="1965130"/>
          <a:ext cx="1936774" cy="608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000" name="Equation" r:id="rId10" imgW="889000" imgH="279400" progId="Equation.3">
                  <p:embed/>
                </p:oleObj>
              </mc:Choice>
              <mc:Fallback>
                <p:oleObj name="Equation" r:id="rId10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52520" y="1965130"/>
                        <a:ext cx="1936774" cy="608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6" name="Straight Arrow Connector 65"/>
          <p:cNvCxnSpPr>
            <a:stCxn id="65" idx="2"/>
          </p:cNvCxnSpPr>
          <p:nvPr/>
        </p:nvCxnSpPr>
        <p:spPr>
          <a:xfrm>
            <a:off x="1820907" y="2573831"/>
            <a:ext cx="0" cy="529302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2458154" y="3536590"/>
            <a:ext cx="636489" cy="117164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2" idx="3"/>
            <a:endCxn id="63" idx="1"/>
          </p:cNvCxnSpPr>
          <p:nvPr/>
        </p:nvCxnSpPr>
        <p:spPr>
          <a:xfrm>
            <a:off x="2416790" y="3319861"/>
            <a:ext cx="554356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63" idx="3"/>
          </p:cNvCxnSpPr>
          <p:nvPr/>
        </p:nvCxnSpPr>
        <p:spPr>
          <a:xfrm>
            <a:off x="5163245" y="3319861"/>
            <a:ext cx="454807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4864281" y="3536590"/>
            <a:ext cx="929928" cy="1171641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3230" y="1024059"/>
            <a:ext cx="4578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(Instance of Functional Gradient Descent)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870060" y="1024059"/>
            <a:ext cx="2412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(For Regression Only)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8" name="Slide Number Placeholder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259411" y="6331998"/>
            <a:ext cx="3029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See reference for how to set </a:t>
            </a:r>
            <a:r>
              <a:rPr lang="en-US" dirty="0" err="1" smtClean="0"/>
              <a:t>η</a:t>
            </a:r>
            <a:endParaRPr lang="en-US" dirty="0"/>
          </a:p>
        </p:txBody>
      </p:sp>
      <p:cxnSp>
        <p:nvCxnSpPr>
          <p:cNvPr id="80" name="Straight Arrow Connector 79"/>
          <p:cNvCxnSpPr>
            <a:stCxn id="3" idx="1"/>
          </p:cNvCxnSpPr>
          <p:nvPr/>
        </p:nvCxnSpPr>
        <p:spPr>
          <a:xfrm flipH="1">
            <a:off x="3651824" y="6516664"/>
            <a:ext cx="607587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943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92" grpId="0" animBg="1"/>
      <p:bldP spid="93" grpId="0"/>
      <p:bldP spid="110" grpId="0" animBg="1"/>
      <p:bldP spid="111" grpId="0"/>
      <p:bldP spid="128" grpId="0" animBg="1"/>
      <p:bldP spid="129" grpId="0"/>
      <p:bldP spid="131" grpId="0"/>
      <p:bldP spid="13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Recap:</a:t>
            </a:r>
            <a:r>
              <a:rPr lang="en-US" dirty="0" smtClean="0"/>
              <a:t> Basic Boosting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Ensemble of many weak classifiers.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(x) = η</a:t>
            </a:r>
            <a:r>
              <a:rPr lang="en-US" baseline="-25000" dirty="0"/>
              <a:t>1</a:t>
            </a:r>
            <a:r>
              <a:rPr lang="en-US" dirty="0" smtClean="0"/>
              <a:t>h</a:t>
            </a:r>
            <a:r>
              <a:rPr lang="en-US" baseline="-25000" dirty="0" smtClean="0"/>
              <a:t>1</a:t>
            </a:r>
            <a:r>
              <a:rPr lang="en-US" dirty="0" smtClean="0"/>
              <a:t>(x) +</a:t>
            </a:r>
            <a:r>
              <a:rPr lang="en-US" dirty="0"/>
              <a:t>η</a:t>
            </a:r>
            <a:r>
              <a:rPr lang="en-US" baseline="-25000" dirty="0"/>
              <a:t>2</a:t>
            </a:r>
            <a:r>
              <a:rPr lang="en-US" dirty="0"/>
              <a:t>h</a:t>
            </a:r>
            <a:r>
              <a:rPr lang="en-US" baseline="-25000" dirty="0"/>
              <a:t>2</a:t>
            </a:r>
            <a:r>
              <a:rPr lang="en-US" dirty="0"/>
              <a:t>(x) </a:t>
            </a:r>
            <a:r>
              <a:rPr lang="en-US" dirty="0" smtClean="0"/>
              <a:t>+ … + </a:t>
            </a:r>
            <a:r>
              <a:rPr lang="en-US" dirty="0" err="1" smtClean="0"/>
              <a:t>η</a:t>
            </a:r>
            <a:r>
              <a:rPr lang="en-US" baseline="-25000" dirty="0" err="1" smtClean="0"/>
              <a:t>n</a:t>
            </a:r>
            <a:r>
              <a:rPr lang="en-US" dirty="0" err="1" smtClean="0"/>
              <a:t>h</a:t>
            </a:r>
            <a:r>
              <a:rPr lang="en-US" baseline="-25000" dirty="0" err="1"/>
              <a:t>n</a:t>
            </a:r>
            <a:r>
              <a:rPr lang="en-US" dirty="0" smtClean="0"/>
              <a:t>(</a:t>
            </a:r>
            <a:r>
              <a:rPr lang="en-US" dirty="0"/>
              <a:t>x) </a:t>
            </a:r>
            <a:r>
              <a:rPr lang="en-US" dirty="0" smtClean="0"/>
              <a:t> </a:t>
            </a:r>
          </a:p>
          <a:p>
            <a:pPr marL="457200" lvl="1" indent="0">
              <a:buNone/>
            </a:pPr>
            <a:endParaRPr lang="en-US" sz="1000" dirty="0" smtClean="0"/>
          </a:p>
          <a:p>
            <a:r>
              <a:rPr lang="en-US" b="1" dirty="0" smtClean="0"/>
              <a:t>Goal: </a:t>
            </a:r>
            <a:r>
              <a:rPr lang="en-US" dirty="0" smtClean="0"/>
              <a:t>reduce bias using low-variance models</a:t>
            </a:r>
          </a:p>
          <a:p>
            <a:endParaRPr lang="en-US" sz="1000" dirty="0" smtClean="0"/>
          </a:p>
          <a:p>
            <a:r>
              <a:rPr lang="en-US" b="1" dirty="0" smtClean="0"/>
              <a:t>Derivation: </a:t>
            </a:r>
            <a:r>
              <a:rPr lang="en-US" dirty="0" smtClean="0"/>
              <a:t>via Gradient Descent in Function Space</a:t>
            </a:r>
          </a:p>
          <a:p>
            <a:pPr lvl="1"/>
            <a:r>
              <a:rPr lang="en-US" dirty="0" smtClean="0"/>
              <a:t>Space of weak classifiers</a:t>
            </a:r>
          </a:p>
          <a:p>
            <a:pPr lvl="1"/>
            <a:endParaRPr lang="en-US" sz="1100" dirty="0" smtClean="0"/>
          </a:p>
          <a:p>
            <a:r>
              <a:rPr lang="en-US" dirty="0" smtClean="0"/>
              <a:t>We’ve only seen the regression so far…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585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16301"/>
            <a:ext cx="8229600" cy="1551784"/>
          </a:xfrm>
        </p:spPr>
        <p:txBody>
          <a:bodyPr>
            <a:normAutofit/>
          </a:bodyPr>
          <a:lstStyle/>
          <a:p>
            <a:r>
              <a:rPr lang="en-US" dirty="0" err="1" smtClean="0"/>
              <a:t>AdaBoost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600" dirty="0" smtClean="0">
                <a:solidFill>
                  <a:srgbClr val="953735"/>
                </a:solidFill>
              </a:rPr>
              <a:t>Adaptive Boosting for Classification</a:t>
            </a:r>
            <a:endParaRPr lang="en-US" sz="3600" dirty="0">
              <a:solidFill>
                <a:srgbClr val="953735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48704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Boosting for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Gradient Boosting was designed for regression</a:t>
            </a:r>
          </a:p>
          <a:p>
            <a:endParaRPr lang="en-US" dirty="0"/>
          </a:p>
          <a:p>
            <a:r>
              <a:rPr lang="en-US" dirty="0" smtClean="0"/>
              <a:t>Can we design one for classification?</a:t>
            </a:r>
          </a:p>
          <a:p>
            <a:endParaRPr lang="en-US" dirty="0"/>
          </a:p>
          <a:p>
            <a:r>
              <a:rPr lang="en-US" dirty="0" err="1" smtClean="0"/>
              <a:t>AdaBoost</a:t>
            </a:r>
            <a:endParaRPr lang="en-US" dirty="0" smtClean="0"/>
          </a:p>
          <a:p>
            <a:pPr lvl="1"/>
            <a:r>
              <a:rPr lang="en-US" dirty="0" smtClean="0"/>
              <a:t>Adaptive Boosting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1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err="1" smtClean="0"/>
              <a:t>AdaBoost</a:t>
            </a:r>
            <a:r>
              <a:rPr lang="en-US" sz="3800" dirty="0" smtClean="0"/>
              <a:t> = Functional Gradient Descent</a:t>
            </a:r>
            <a:endParaRPr lang="en-US" sz="3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is also instance of functional gradient descent:</a:t>
            </a:r>
          </a:p>
          <a:p>
            <a:pPr lvl="1"/>
            <a:r>
              <a:rPr lang="en-US" dirty="0"/>
              <a:t>h(x) = sign( a</a:t>
            </a:r>
            <a:r>
              <a:rPr lang="en-US" baseline="-25000" dirty="0"/>
              <a:t>1</a:t>
            </a:r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(x) + a</a:t>
            </a:r>
            <a:r>
              <a:rPr lang="en-US" baseline="-25000" dirty="0"/>
              <a:t>2</a:t>
            </a:r>
            <a:r>
              <a:rPr lang="en-US" dirty="0"/>
              <a:t>h</a:t>
            </a:r>
            <a:r>
              <a:rPr lang="en-US" baseline="-25000" dirty="0"/>
              <a:t>2</a:t>
            </a:r>
            <a:r>
              <a:rPr lang="en-US" dirty="0"/>
              <a:t>(x) + … + a</a:t>
            </a:r>
            <a:r>
              <a:rPr lang="en-US" baseline="-25000" dirty="0"/>
              <a:t>3</a:t>
            </a:r>
            <a:r>
              <a:rPr lang="en-US" dirty="0"/>
              <a:t>h</a:t>
            </a:r>
            <a:r>
              <a:rPr lang="en-US" baseline="-25000" dirty="0"/>
              <a:t>n</a:t>
            </a:r>
            <a:r>
              <a:rPr lang="en-US" dirty="0"/>
              <a:t>(x) ) </a:t>
            </a:r>
          </a:p>
          <a:p>
            <a:endParaRPr lang="en-US" dirty="0" smtClean="0"/>
          </a:p>
          <a:p>
            <a:r>
              <a:rPr lang="en-US" dirty="0" smtClean="0"/>
              <a:t>E.g., weak models h</a:t>
            </a:r>
            <a:r>
              <a:rPr lang="en-US" baseline="-25000" dirty="0" smtClean="0"/>
              <a:t>i</a:t>
            </a:r>
            <a:r>
              <a:rPr lang="en-US" dirty="0" smtClean="0"/>
              <a:t>(x) are classification trees</a:t>
            </a:r>
          </a:p>
          <a:p>
            <a:pPr lvl="1"/>
            <a:r>
              <a:rPr lang="en-US" dirty="0" smtClean="0"/>
              <a:t>Always predict 0 or 1</a:t>
            </a:r>
          </a:p>
          <a:p>
            <a:pPr lvl="1"/>
            <a:r>
              <a:rPr lang="en-US" dirty="0" smtClean="0"/>
              <a:t>(Gradient Boosting used regression trees)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85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Multiple Classifiers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38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791657"/>
              </p:ext>
            </p:extLst>
          </p:nvPr>
        </p:nvGraphicFramePr>
        <p:xfrm>
          <a:off x="904086" y="3863152"/>
          <a:ext cx="6902623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262"/>
                <a:gridCol w="631930"/>
                <a:gridCol w="659708"/>
                <a:gridCol w="655129"/>
                <a:gridCol w="631425"/>
                <a:gridCol w="2791185"/>
                <a:gridCol w="81798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h(x)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 + 1.5 + 0.4 - 1.1</a:t>
                      </a:r>
                      <a:r>
                        <a:rPr lang="en-US" baseline="0" dirty="0" smtClean="0"/>
                        <a:t> = 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</a:t>
                      </a:r>
                      <a:r>
                        <a:rPr lang="en-US" baseline="0" dirty="0" smtClean="0"/>
                        <a:t> + 1.5 + 0.4 + 1.1 = 3.1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-0.1 + 1.5 – 0.3 – 1.1 =</a:t>
                      </a:r>
                      <a:r>
                        <a:rPr lang="en-US" baseline="0" dirty="0" smtClean="0"/>
                        <a:t> -0.1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-0.1 – 1.5 + 0.3 – 1.1 = -2.4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265513" y="2058061"/>
            <a:ext cx="70004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f(</a:t>
            </a:r>
            <a:r>
              <a:rPr lang="en-US" sz="2400" dirty="0"/>
              <a:t>x) = </a:t>
            </a:r>
            <a:r>
              <a:rPr lang="en-US" sz="2400" dirty="0" smtClean="0"/>
              <a:t>0.1*h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 1.5*h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(x) + 0.4*h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(x) + 1.1*h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(x)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1265513" y="3158526"/>
            <a:ext cx="5034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h(x) = sign(f(x))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04086" y="1592965"/>
            <a:ext cx="3757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Scoring Function: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04086" y="2696861"/>
            <a:ext cx="27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Classifier: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49071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Also Creates New Training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Gradients in Function Space </a:t>
            </a:r>
            <a:endParaRPr lang="en-US" dirty="0"/>
          </a:p>
          <a:p>
            <a:pPr lvl="1"/>
            <a:r>
              <a:rPr lang="en-US" dirty="0" smtClean="0"/>
              <a:t>Weak model that outputs residual of loss function</a:t>
            </a:r>
          </a:p>
          <a:p>
            <a:pPr lvl="2"/>
            <a:r>
              <a:rPr lang="en-US" dirty="0" smtClean="0"/>
              <a:t>Squared loss =  y-h(x) </a:t>
            </a:r>
          </a:p>
          <a:p>
            <a:pPr lvl="1"/>
            <a:r>
              <a:rPr lang="en-US" b="1" dirty="0" smtClean="0"/>
              <a:t>Algorithmically equivalent to training weak model on modified training set</a:t>
            </a:r>
          </a:p>
          <a:p>
            <a:pPr lvl="2"/>
            <a:r>
              <a:rPr lang="en-US" dirty="0" smtClean="0"/>
              <a:t>Gradient Boosting = train on (x</a:t>
            </a:r>
            <a:r>
              <a:rPr lang="en-US" baseline="-25000" dirty="0" smtClean="0"/>
              <a:t>i</a:t>
            </a:r>
            <a:r>
              <a:rPr lang="en-US" dirty="0" smtClean="0"/>
              <a:t>,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i</a:t>
            </a:r>
            <a:r>
              <a:rPr lang="en-US" dirty="0" smtClean="0"/>
              <a:t>–h(x</a:t>
            </a:r>
            <a:r>
              <a:rPr lang="en-US" baseline="-25000" dirty="0" smtClean="0"/>
              <a:t>i</a:t>
            </a:r>
            <a:r>
              <a:rPr lang="en-US" dirty="0" smtClean="0"/>
              <a:t>))</a:t>
            </a:r>
          </a:p>
          <a:p>
            <a:pPr lvl="2"/>
            <a:endParaRPr lang="en-US" sz="1600" dirty="0"/>
          </a:p>
          <a:p>
            <a:r>
              <a:rPr lang="en-US" b="1" dirty="0" smtClean="0">
                <a:solidFill>
                  <a:srgbClr val="953735"/>
                </a:solidFill>
              </a:rPr>
              <a:t>What about </a:t>
            </a:r>
            <a:r>
              <a:rPr lang="en-US" b="1" dirty="0" err="1" smtClean="0">
                <a:solidFill>
                  <a:srgbClr val="953735"/>
                </a:solidFill>
              </a:rPr>
              <a:t>AdaBoost</a:t>
            </a:r>
            <a:r>
              <a:rPr lang="en-US" b="1" dirty="0" smtClean="0">
                <a:solidFill>
                  <a:srgbClr val="953735"/>
                </a:solidFill>
              </a:rPr>
              <a:t>?</a:t>
            </a:r>
          </a:p>
          <a:p>
            <a:pPr lvl="1"/>
            <a:r>
              <a:rPr lang="en-US" b="1" dirty="0" smtClean="0">
                <a:solidFill>
                  <a:srgbClr val="953735"/>
                </a:solidFill>
              </a:rPr>
              <a:t>Classification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39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86001" y="1499683"/>
            <a:ext cx="17840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75000"/>
                  </a:schemeClr>
                </a:solidFill>
              </a:rPr>
              <a:t>For Regression</a:t>
            </a:r>
            <a:endParaRPr 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5998537" y="1899793"/>
            <a:ext cx="387464" cy="231335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235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 Level Overview of Ensemble Methods</a:t>
            </a:r>
          </a:p>
          <a:p>
            <a:endParaRPr lang="en-US" dirty="0"/>
          </a:p>
          <a:p>
            <a:r>
              <a:rPr lang="en-US" dirty="0" smtClean="0"/>
              <a:t>Boosting</a:t>
            </a:r>
          </a:p>
          <a:p>
            <a:pPr lvl="1"/>
            <a:r>
              <a:rPr lang="en-US" dirty="0" smtClean="0"/>
              <a:t>Ensemble Method for Reducing Bias</a:t>
            </a:r>
          </a:p>
          <a:p>
            <a:endParaRPr lang="en-US" dirty="0"/>
          </a:p>
          <a:p>
            <a:r>
              <a:rPr lang="en-US" dirty="0" smtClean="0"/>
              <a:t>Ensemble Selection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03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Reweighting Training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 weighting D over S:</a:t>
            </a:r>
          </a:p>
          <a:p>
            <a:pPr lvl="1"/>
            <a:r>
              <a:rPr lang="en-US" dirty="0" smtClean="0"/>
              <a:t>Sums to 1: </a:t>
            </a:r>
            <a:endParaRPr lang="en-US" sz="500" dirty="0"/>
          </a:p>
          <a:p>
            <a:r>
              <a:rPr lang="en-US" dirty="0" smtClean="0"/>
              <a:t>Examples: </a:t>
            </a:r>
          </a:p>
          <a:p>
            <a:endParaRPr lang="en-US" dirty="0"/>
          </a:p>
          <a:p>
            <a:endParaRPr lang="en-US" sz="2400" dirty="0" smtClean="0"/>
          </a:p>
          <a:p>
            <a:endParaRPr lang="en-US" sz="2800" dirty="0"/>
          </a:p>
          <a:p>
            <a:r>
              <a:rPr lang="en-US" dirty="0" smtClean="0"/>
              <a:t>Weighted loss function: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40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024718"/>
              </p:ext>
            </p:extLst>
          </p:nvPr>
        </p:nvGraphicFramePr>
        <p:xfrm>
          <a:off x="6453021" y="1600200"/>
          <a:ext cx="2123107" cy="66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978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53021" y="1600200"/>
                        <a:ext cx="2123107" cy="66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3318829"/>
              </p:ext>
            </p:extLst>
          </p:nvPr>
        </p:nvGraphicFramePr>
        <p:xfrm>
          <a:off x="2952838" y="2218886"/>
          <a:ext cx="1250308" cy="6844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979" name="Equation" r:id="rId5" imgW="673100" imgH="368300" progId="Equation.3">
                  <p:embed/>
                </p:oleObj>
              </mc:Choice>
              <mc:Fallback>
                <p:oleObj name="Equation" r:id="rId5" imgW="6731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52838" y="2218886"/>
                        <a:ext cx="1250308" cy="6844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1763339"/>
              </p:ext>
            </p:extLst>
          </p:nvPr>
        </p:nvGraphicFramePr>
        <p:xfrm>
          <a:off x="1213749" y="3310746"/>
          <a:ext cx="202059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2"/>
                <a:gridCol w="796458"/>
              </a:tblGrid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D(</a:t>
                      </a:r>
                      <a:r>
                        <a:rPr lang="en-US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681336"/>
              </p:ext>
            </p:extLst>
          </p:nvPr>
        </p:nvGraphicFramePr>
        <p:xfrm>
          <a:off x="3772305" y="3310746"/>
          <a:ext cx="202059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2"/>
                <a:gridCol w="796458"/>
              </a:tblGrid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D(</a:t>
                      </a:r>
                      <a:r>
                        <a:rPr lang="en-US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7589755"/>
              </p:ext>
            </p:extLst>
          </p:nvPr>
        </p:nvGraphicFramePr>
        <p:xfrm>
          <a:off x="6266464" y="3310746"/>
          <a:ext cx="202059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2"/>
                <a:gridCol w="796458"/>
              </a:tblGrid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D(</a:t>
                      </a:r>
                      <a:r>
                        <a:rPr lang="en-US" dirty="0" err="1" smtClean="0"/>
                        <a:t>i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46775">
                <a:tc>
                  <a:txBody>
                    <a:bodyPr/>
                    <a:lstStyle/>
                    <a:p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1/6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467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(x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,y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1/2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9715555"/>
              </p:ext>
            </p:extLst>
          </p:nvPr>
        </p:nvGraphicFramePr>
        <p:xfrm>
          <a:off x="2706688" y="5401813"/>
          <a:ext cx="350202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980" name="Equation" r:id="rId7" imgW="1625600" imgH="368300" progId="Equation.3">
                  <p:embed/>
                </p:oleObj>
              </mc:Choice>
              <mc:Fallback>
                <p:oleObj name="Equation" r:id="rId7" imgW="1625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06688" y="5401813"/>
                        <a:ext cx="350202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3353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255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Training Decision Trees with </a:t>
            </a:r>
            <a:br>
              <a:rPr lang="en-US" dirty="0" smtClean="0"/>
            </a:br>
            <a:r>
              <a:rPr lang="en-US" dirty="0" smtClean="0"/>
              <a:t>Weighted Training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80776"/>
            <a:ext cx="8229600" cy="4245387"/>
          </a:xfrm>
        </p:spPr>
        <p:txBody>
          <a:bodyPr/>
          <a:lstStyle/>
          <a:p>
            <a:r>
              <a:rPr lang="en-US" dirty="0" smtClean="0"/>
              <a:t>Slight modification of splitting criterion.</a:t>
            </a:r>
          </a:p>
          <a:p>
            <a:endParaRPr lang="en-US" sz="1000" dirty="0"/>
          </a:p>
          <a:p>
            <a:r>
              <a:rPr lang="en-US" dirty="0" smtClean="0"/>
              <a:t>Example: Bernoulli Variance:</a:t>
            </a:r>
          </a:p>
          <a:p>
            <a:endParaRPr lang="en-US" dirty="0"/>
          </a:p>
          <a:p>
            <a:endParaRPr lang="en-US" sz="1000" dirty="0" smtClean="0"/>
          </a:p>
          <a:p>
            <a:r>
              <a:rPr lang="en-US" dirty="0" smtClean="0"/>
              <a:t>Estimate fraction of positives as: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41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277825"/>
              </p:ext>
            </p:extLst>
          </p:nvPr>
        </p:nvGraphicFramePr>
        <p:xfrm>
          <a:off x="2222611" y="3251674"/>
          <a:ext cx="4394918" cy="7685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908" name="Equation" r:id="rId3" imgW="2247900" imgH="393700" progId="Equation.3">
                  <p:embed/>
                </p:oleObj>
              </mc:Choice>
              <mc:Fallback>
                <p:oleObj name="Equation" r:id="rId3" imgW="22479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2611" y="3251674"/>
                        <a:ext cx="4394918" cy="7685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8422366"/>
              </p:ext>
            </p:extLst>
          </p:nvPr>
        </p:nvGraphicFramePr>
        <p:xfrm>
          <a:off x="2222611" y="4756188"/>
          <a:ext cx="2324100" cy="1082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909" name="Equation" r:id="rId5" imgW="1308100" imgH="609600" progId="Equation.3">
                  <p:embed/>
                </p:oleObj>
              </mc:Choice>
              <mc:Fallback>
                <p:oleObj name="Equation" r:id="rId5" imgW="13081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22611" y="4756188"/>
                        <a:ext cx="2324100" cy="1082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524097"/>
              </p:ext>
            </p:extLst>
          </p:nvPr>
        </p:nvGraphicFramePr>
        <p:xfrm>
          <a:off x="5216088" y="5131801"/>
          <a:ext cx="1963737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910" name="Equation" r:id="rId7" imgW="1003300" imgH="393700" progId="Equation.3">
                  <p:embed/>
                </p:oleObj>
              </mc:Choice>
              <mc:Fallback>
                <p:oleObj name="Equation" r:id="rId7" imgW="10033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16088" y="5131801"/>
                        <a:ext cx="1963737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8699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528"/>
            <a:ext cx="8229600" cy="1143000"/>
          </a:xfrm>
        </p:spPr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Outline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889987" y="3404677"/>
            <a:ext cx="1383803" cy="1516366"/>
            <a:chOff x="1108938" y="2672595"/>
            <a:chExt cx="1383803" cy="1516366"/>
          </a:xfrm>
        </p:grpSpPr>
        <p:sp>
          <p:nvSpPr>
            <p:cNvPr id="5" name="Rounded Rectangle 4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" name="Straight Arrow Connector 5"/>
            <p:cNvCxnSpPr>
              <a:stCxn id="5" idx="2"/>
              <a:endCxn id="12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>
              <a:stCxn id="5" idx="2"/>
              <a:endCxn id="13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>
              <a:stCxn id="12" idx="2"/>
              <a:endCxn id="14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stCxn id="12" idx="2"/>
              <a:endCxn id="15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13" idx="2"/>
              <a:endCxn id="16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13" idx="2"/>
              <a:endCxn id="17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ounded Rectangle 11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41686" y="1459762"/>
            <a:ext cx="28626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dirty="0" smtClean="0"/>
              <a:t>(x) = sign(a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(x))</a:t>
            </a:r>
            <a:endParaRPr lang="en-US" sz="2800" dirty="0"/>
          </a:p>
        </p:txBody>
      </p:sp>
      <p:sp>
        <p:nvSpPr>
          <p:cNvPr id="20" name="TextBox 19"/>
          <p:cNvSpPr txBox="1"/>
          <p:nvPr/>
        </p:nvSpPr>
        <p:spPr>
          <a:xfrm>
            <a:off x="759460" y="2459091"/>
            <a:ext cx="184295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(S, D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=Uniform)</a:t>
            </a:r>
            <a:endParaRPr lang="en-US" sz="2000" baseline="-25000" dirty="0"/>
          </a:p>
        </p:txBody>
      </p:sp>
      <p:sp>
        <p:nvSpPr>
          <p:cNvPr id="21" name="Down Arrow 20"/>
          <p:cNvSpPr/>
          <p:nvPr/>
        </p:nvSpPr>
        <p:spPr>
          <a:xfrm>
            <a:off x="1332721" y="2957175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257600" y="4986870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3205843" y="3404677"/>
            <a:ext cx="1383803" cy="1516366"/>
            <a:chOff x="1108938" y="2672595"/>
            <a:chExt cx="1383803" cy="1516366"/>
          </a:xfrm>
        </p:grpSpPr>
        <p:sp>
          <p:nvSpPr>
            <p:cNvPr id="24" name="Rounded Rectangle 23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5" name="Straight Arrow Connector 24"/>
            <p:cNvCxnSpPr>
              <a:stCxn id="24" idx="2"/>
              <a:endCxn id="31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24" idx="2"/>
              <a:endCxn id="32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31" idx="2"/>
              <a:endCxn id="33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31" idx="2"/>
              <a:endCxn id="34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32" idx="2"/>
              <a:endCxn id="35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32" idx="2"/>
              <a:endCxn id="36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ounded Rectangle 30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ounded Rectangle 36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3519379" y="2459091"/>
            <a:ext cx="766506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/>
              <a:t>(S,D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39" name="Down Arrow 38"/>
          <p:cNvSpPr/>
          <p:nvPr/>
        </p:nvSpPr>
        <p:spPr>
          <a:xfrm>
            <a:off x="3648577" y="2957175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623260" y="4986870"/>
            <a:ext cx="67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</a:t>
            </a:r>
            <a:r>
              <a:rPr lang="en-US" sz="2000" baseline="-25000" dirty="0"/>
              <a:t>2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6496009" y="3404677"/>
            <a:ext cx="1383803" cy="1516366"/>
            <a:chOff x="1108938" y="2672595"/>
            <a:chExt cx="1383803" cy="1516366"/>
          </a:xfrm>
        </p:grpSpPr>
        <p:sp>
          <p:nvSpPr>
            <p:cNvPr id="42" name="Rounded Rectangle 41"/>
            <p:cNvSpPr/>
            <p:nvPr/>
          </p:nvSpPr>
          <p:spPr>
            <a:xfrm>
              <a:off x="1712278" y="2794862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3" name="Straight Arrow Connector 42"/>
            <p:cNvCxnSpPr>
              <a:stCxn id="42" idx="2"/>
              <a:endCxn id="49" idx="0"/>
            </p:cNvCxnSpPr>
            <p:nvPr/>
          </p:nvCxnSpPr>
          <p:spPr>
            <a:xfrm flipH="1">
              <a:off x="1508572" y="2976099"/>
              <a:ext cx="309539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42" idx="2"/>
              <a:endCxn id="50" idx="0"/>
            </p:cNvCxnSpPr>
            <p:nvPr/>
          </p:nvCxnSpPr>
          <p:spPr>
            <a:xfrm>
              <a:off x="1818111" y="2976099"/>
              <a:ext cx="273437" cy="33162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49" idx="2"/>
              <a:endCxn id="51" idx="0"/>
            </p:cNvCxnSpPr>
            <p:nvPr/>
          </p:nvCxnSpPr>
          <p:spPr>
            <a:xfrm flipH="1">
              <a:off x="1338662" y="3488960"/>
              <a:ext cx="169910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stCxn id="49" idx="2"/>
              <a:endCxn id="52" idx="0"/>
            </p:cNvCxnSpPr>
            <p:nvPr/>
          </p:nvCxnSpPr>
          <p:spPr>
            <a:xfrm>
              <a:off x="1508572" y="3488960"/>
              <a:ext cx="148249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50" idx="2"/>
              <a:endCxn id="53" idx="0"/>
            </p:cNvCxnSpPr>
            <p:nvPr/>
          </p:nvCxnSpPr>
          <p:spPr>
            <a:xfrm flipH="1">
              <a:off x="1962137" y="3488960"/>
              <a:ext cx="129411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stCxn id="50" idx="2"/>
              <a:endCxn id="54" idx="0"/>
            </p:cNvCxnSpPr>
            <p:nvPr/>
          </p:nvCxnSpPr>
          <p:spPr>
            <a:xfrm>
              <a:off x="2091548" y="3488960"/>
              <a:ext cx="167614" cy="33328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ounded Rectangle 48"/>
            <p:cNvSpPr/>
            <p:nvPr/>
          </p:nvSpPr>
          <p:spPr>
            <a:xfrm>
              <a:off x="1402739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1985715" y="3307723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12328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1550988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1856304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2153329" y="3822245"/>
              <a:ext cx="211666" cy="18123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ounded Rectangle 54"/>
            <p:cNvSpPr/>
            <p:nvPr/>
          </p:nvSpPr>
          <p:spPr>
            <a:xfrm>
              <a:off x="1108938" y="2672595"/>
              <a:ext cx="1383803" cy="1516366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6806840" y="2459091"/>
            <a:ext cx="76042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(</a:t>
            </a:r>
            <a:r>
              <a:rPr lang="en-US" sz="2000" dirty="0" err="1" smtClean="0"/>
              <a:t>S,D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57" name="Down Arrow 56"/>
          <p:cNvSpPr/>
          <p:nvPr/>
        </p:nvSpPr>
        <p:spPr>
          <a:xfrm>
            <a:off x="6938743" y="2957175"/>
            <a:ext cx="526947" cy="336207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6863622" y="4986870"/>
            <a:ext cx="6758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h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(x)</a:t>
            </a:r>
            <a:endParaRPr lang="en-US" sz="2000" dirty="0"/>
          </a:p>
        </p:txBody>
      </p:sp>
      <p:sp>
        <p:nvSpPr>
          <p:cNvPr id="59" name="TextBox 58"/>
          <p:cNvSpPr txBox="1"/>
          <p:nvPr/>
        </p:nvSpPr>
        <p:spPr>
          <a:xfrm>
            <a:off x="5242033" y="3705917"/>
            <a:ext cx="6225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…</a:t>
            </a:r>
            <a:endParaRPr lang="en-US" sz="48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3324257" y="1456811"/>
            <a:ext cx="1530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a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(x)) </a:t>
            </a:r>
            <a:endParaRPr lang="en-US" sz="2800" dirty="0"/>
          </a:p>
        </p:txBody>
      </p:sp>
      <p:sp>
        <p:nvSpPr>
          <p:cNvPr id="61" name="TextBox 60"/>
          <p:cNvSpPr txBox="1"/>
          <p:nvPr/>
        </p:nvSpPr>
        <p:spPr>
          <a:xfrm>
            <a:off x="4582471" y="1459186"/>
            <a:ext cx="21281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… + </a:t>
            </a:r>
            <a:r>
              <a:rPr lang="en-US" sz="2800" dirty="0" err="1" smtClean="0"/>
              <a:t>a</a:t>
            </a:r>
            <a:r>
              <a:rPr lang="en-US" sz="2800" baseline="-25000" dirty="0" err="1"/>
              <a:t>n</a:t>
            </a:r>
            <a:r>
              <a:rPr lang="en-US" sz="2800" dirty="0" err="1" smtClean="0"/>
              <a:t>h</a:t>
            </a:r>
            <a:r>
              <a:rPr lang="en-US" sz="2800" baseline="-25000" dirty="0" err="1" smtClean="0"/>
              <a:t>n</a:t>
            </a:r>
            <a:r>
              <a:rPr lang="en-US" sz="2800" dirty="0" smtClean="0"/>
              <a:t>(x))</a:t>
            </a:r>
            <a:endParaRPr lang="en-US" sz="2800" dirty="0"/>
          </a:p>
        </p:txBody>
      </p:sp>
      <p:sp>
        <p:nvSpPr>
          <p:cNvPr id="64" name="TextBox 63"/>
          <p:cNvSpPr txBox="1"/>
          <p:nvPr/>
        </p:nvSpPr>
        <p:spPr>
          <a:xfrm>
            <a:off x="390803" y="5543792"/>
            <a:ext cx="36122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D</a:t>
            </a:r>
            <a:r>
              <a:rPr lang="en-US" sz="2000" baseline="-25000" dirty="0" err="1" smtClean="0"/>
              <a:t>t</a:t>
            </a:r>
            <a:r>
              <a:rPr lang="en-US" sz="2000" dirty="0" smtClean="0"/>
              <a:t> – weighting on data points</a:t>
            </a:r>
          </a:p>
          <a:p>
            <a:r>
              <a:rPr lang="en-US" sz="2000" dirty="0" smtClean="0"/>
              <a:t>a</a:t>
            </a:r>
            <a:r>
              <a:rPr lang="en-US" sz="2000" baseline="-25000" dirty="0" smtClean="0"/>
              <a:t>t</a:t>
            </a:r>
            <a:r>
              <a:rPr lang="en-US" sz="2000" dirty="0" smtClean="0"/>
              <a:t> – weight of linear combination</a:t>
            </a:r>
            <a:endParaRPr lang="en-US" sz="2000" dirty="0"/>
          </a:p>
        </p:txBody>
      </p:sp>
      <p:sp>
        <p:nvSpPr>
          <p:cNvPr id="66" name="TextBox 65"/>
          <p:cNvSpPr txBox="1"/>
          <p:nvPr/>
        </p:nvSpPr>
        <p:spPr>
          <a:xfrm>
            <a:off x="6022760" y="5707628"/>
            <a:ext cx="225393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Stop when validation </a:t>
            </a:r>
          </a:p>
          <a:p>
            <a:r>
              <a:rPr lang="en-US" dirty="0" smtClean="0"/>
              <a:t>performance plateaus</a:t>
            </a:r>
          </a:p>
          <a:p>
            <a:r>
              <a:rPr lang="en-US" dirty="0" smtClean="0"/>
              <a:t>(will discuss later)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42</a:t>
            </a:fld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  <p:graphicFrame>
        <p:nvGraphicFramePr>
          <p:cNvPr id="67" name="Object 6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2930015"/>
              </p:ext>
            </p:extLst>
          </p:nvPr>
        </p:nvGraphicFramePr>
        <p:xfrm>
          <a:off x="6932911" y="846709"/>
          <a:ext cx="1895559" cy="595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6472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32911" y="846709"/>
                        <a:ext cx="1895559" cy="5957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" name="Object 6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0916328"/>
              </p:ext>
            </p:extLst>
          </p:nvPr>
        </p:nvGraphicFramePr>
        <p:xfrm>
          <a:off x="7228744" y="1534330"/>
          <a:ext cx="1497529" cy="451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6473" name="Equation" r:id="rId5" imgW="800100" imgH="241300" progId="Equation.3">
                  <p:embed/>
                </p:oleObj>
              </mc:Choice>
              <mc:Fallback>
                <p:oleObj name="Equation" r:id="rId5" imgW="800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28744" y="1534330"/>
                        <a:ext cx="1497529" cy="4518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9" name="TextBox 68"/>
          <p:cNvSpPr txBox="1"/>
          <p:nvPr/>
        </p:nvSpPr>
        <p:spPr>
          <a:xfrm>
            <a:off x="739102" y="1459762"/>
            <a:ext cx="27605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</a:t>
            </a:r>
            <a:r>
              <a:rPr lang="en-US" sz="2800" dirty="0" smtClean="0"/>
              <a:t>(x) = sign(a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(x)</a:t>
            </a:r>
            <a:endParaRPr lang="en-US" sz="2800" dirty="0"/>
          </a:p>
        </p:txBody>
      </p:sp>
      <p:sp>
        <p:nvSpPr>
          <p:cNvPr id="70" name="TextBox 69"/>
          <p:cNvSpPr txBox="1"/>
          <p:nvPr/>
        </p:nvSpPr>
        <p:spPr>
          <a:xfrm>
            <a:off x="3324257" y="1462983"/>
            <a:ext cx="1421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+ a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h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(x)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87693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8" grpId="0" animBg="1"/>
      <p:bldP spid="39" grpId="0" animBg="1"/>
      <p:bldP spid="40" grpId="0"/>
      <p:bldP spid="56" grpId="0" animBg="1"/>
      <p:bldP spid="57" grpId="0" animBg="1"/>
      <p:bldP spid="58" grpId="0"/>
      <p:bldP spid="59" grpId="0"/>
      <p:bldP spid="60" grpId="0"/>
      <p:bldP spid="60" grpId="1"/>
      <p:bldP spid="61" grpId="0"/>
      <p:bldP spid="7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265513" y="1880926"/>
            <a:ext cx="70004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f(</a:t>
            </a:r>
            <a:r>
              <a:rPr lang="en-US" sz="2400" dirty="0"/>
              <a:t>x) = </a:t>
            </a:r>
            <a:r>
              <a:rPr lang="en-US" sz="2400" dirty="0" smtClean="0"/>
              <a:t>0.1*h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 1.5*h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(x) + 0.4*h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(x) + 1.1*h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(x)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1265513" y="2873759"/>
            <a:ext cx="5034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h(x) = sign(f(x))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04086" y="1415830"/>
            <a:ext cx="3757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Scoring Function: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04086" y="2412094"/>
            <a:ext cx="27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Classifier:</a:t>
            </a:r>
            <a:endParaRPr lang="en-US" sz="2400" b="1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6075621"/>
              </p:ext>
            </p:extLst>
          </p:nvPr>
        </p:nvGraphicFramePr>
        <p:xfrm>
          <a:off x="3691928" y="4024963"/>
          <a:ext cx="272365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7457"/>
                <a:gridCol w="714795"/>
                <a:gridCol w="617639"/>
                <a:gridCol w="60375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Label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h(x)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3.1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-0.1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-2.4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62135" y="5440517"/>
            <a:ext cx="21339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953735"/>
                </a:solidFill>
              </a:rPr>
              <a:t>Safely Far from </a:t>
            </a:r>
          </a:p>
          <a:p>
            <a:r>
              <a:rPr lang="en-US" sz="2000" dirty="0" smtClean="0">
                <a:solidFill>
                  <a:srgbClr val="953735"/>
                </a:solidFill>
              </a:rPr>
              <a:t>Decision Boundary</a:t>
            </a:r>
            <a:endParaRPr lang="en-US" sz="2000" dirty="0">
              <a:solidFill>
                <a:srgbClr val="953735"/>
              </a:solidFill>
            </a:endParaRPr>
          </a:p>
        </p:txBody>
      </p:sp>
      <p:cxnSp>
        <p:nvCxnSpPr>
          <p:cNvPr id="12" name="Straight Arrow Connector 11"/>
          <p:cNvCxnSpPr>
            <a:stCxn id="9" idx="3"/>
          </p:cNvCxnSpPr>
          <p:nvPr/>
        </p:nvCxnSpPr>
        <p:spPr>
          <a:xfrm flipV="1">
            <a:off x="2796053" y="5225473"/>
            <a:ext cx="749494" cy="56898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796053" y="5940246"/>
            <a:ext cx="749494" cy="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4517114" y="5093622"/>
            <a:ext cx="1165879" cy="305338"/>
          </a:xfrm>
          <a:prstGeom prst="roundRect">
            <a:avLst/>
          </a:prstGeom>
          <a:noFill/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102751" y="3615232"/>
            <a:ext cx="21647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</a:rPr>
              <a:t>Somewhat close to</a:t>
            </a:r>
          </a:p>
          <a:p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</a:rPr>
              <a:t>Decision Boundary</a:t>
            </a:r>
            <a:endParaRPr lang="en-US" sz="20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928578" y="4323118"/>
            <a:ext cx="687036" cy="479043"/>
          </a:xfrm>
          <a:prstGeom prst="straightConnector1">
            <a:avLst/>
          </a:prstGeom>
          <a:grpFill/>
          <a:ln>
            <a:solidFill>
              <a:schemeClr val="accent3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4517114" y="5827666"/>
            <a:ext cx="1165879" cy="305338"/>
          </a:xfrm>
          <a:prstGeom prst="roundRect">
            <a:avLst/>
          </a:prstGeom>
          <a:noFill/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4517114" y="4717068"/>
            <a:ext cx="1165879" cy="305338"/>
          </a:xfrm>
          <a:prstGeom prst="roundRect">
            <a:avLst/>
          </a:prstGeom>
          <a:noFill/>
          <a:ln w="254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662135" y="4517587"/>
            <a:ext cx="19597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Violates Decision</a:t>
            </a:r>
          </a:p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Boundary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2297060" y="5022406"/>
            <a:ext cx="1318554" cy="626379"/>
          </a:xfrm>
          <a:prstGeom prst="straightConnector1">
            <a:avLst/>
          </a:prstGeom>
          <a:grpFill/>
          <a:ln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/>
          <p:cNvSpPr/>
          <p:nvPr/>
        </p:nvSpPr>
        <p:spPr>
          <a:xfrm>
            <a:off x="4517114" y="5466212"/>
            <a:ext cx="1165879" cy="305338"/>
          </a:xfrm>
          <a:prstGeom prst="roundRect">
            <a:avLst/>
          </a:prstGeom>
          <a:noFill/>
          <a:ln w="254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83790" y="1368640"/>
            <a:ext cx="8266648" cy="2177261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Thought Experiment:</a:t>
            </a:r>
          </a:p>
          <a:p>
            <a:pPr algn="ctr"/>
            <a:r>
              <a:rPr lang="en-US" sz="2800" dirty="0" smtClean="0"/>
              <a:t>When we train new h</a:t>
            </a:r>
            <a:r>
              <a:rPr lang="en-US" sz="2800" baseline="-25000" dirty="0" smtClean="0"/>
              <a:t>5</a:t>
            </a:r>
            <a:r>
              <a:rPr lang="en-US" sz="2800" dirty="0" smtClean="0"/>
              <a:t>(x) to add to f(x)…</a:t>
            </a:r>
          </a:p>
          <a:p>
            <a:pPr algn="ctr"/>
            <a:r>
              <a:rPr lang="en-US" sz="2800" dirty="0" smtClean="0"/>
              <a:t>… what happens when h</a:t>
            </a:r>
            <a:r>
              <a:rPr lang="en-US" sz="2800" baseline="-25000" dirty="0" smtClean="0"/>
              <a:t>5</a:t>
            </a:r>
            <a:r>
              <a:rPr lang="en-US" sz="2800" dirty="0" smtClean="0"/>
              <a:t> </a:t>
            </a:r>
            <a:r>
              <a:rPr lang="en-US" sz="2800" dirty="0" err="1" smtClean="0"/>
              <a:t>mispredicts</a:t>
            </a:r>
            <a:r>
              <a:rPr lang="en-US" sz="2800" dirty="0" smtClean="0"/>
              <a:t> on everything?</a:t>
            </a:r>
            <a:endParaRPr lang="en-US" sz="2800" baseline="-25000" dirty="0" smtClean="0"/>
          </a:p>
        </p:txBody>
      </p:sp>
    </p:spTree>
    <p:extLst>
      <p:ext uri="{BB962C8B-B14F-4D97-AF65-F5344CB8AC3E}">
        <p14:creationId xmlns:p14="http://schemas.microsoft.com/office/powerpoint/2010/main" val="4026206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8" grpId="0" animBg="1"/>
      <p:bldP spid="20" grpId="0"/>
      <p:bldP spid="26" grpId="0" animBg="1"/>
      <p:bldP spid="27" grpId="0" animBg="1"/>
      <p:bldP spid="28" grpId="0"/>
      <p:bldP spid="35" grpId="0" animBg="1"/>
      <p:bldP spid="2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44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1857"/>
              </p:ext>
            </p:extLst>
          </p:nvPr>
        </p:nvGraphicFramePr>
        <p:xfrm>
          <a:off x="1217944" y="3570657"/>
          <a:ext cx="7179323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711"/>
                <a:gridCol w="781470"/>
                <a:gridCol w="803380"/>
                <a:gridCol w="861808"/>
                <a:gridCol w="1307318"/>
                <a:gridCol w="1307318"/>
                <a:gridCol w="130731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Label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f</a:t>
                      </a:r>
                      <a:r>
                        <a:rPr lang="en-US" baseline="-25000" dirty="0" smtClean="0"/>
                        <a:t>1:4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1:4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Worst case h</a:t>
                      </a:r>
                      <a:r>
                        <a:rPr lang="en-US" baseline="-25000" dirty="0" smtClean="0"/>
                        <a:t>5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Worst case f</a:t>
                      </a:r>
                      <a:r>
                        <a:rPr lang="en-US" baseline="-25000" dirty="0" smtClean="0"/>
                        <a:t>1:5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Impact of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5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3.1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-0.1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-2.4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-1.9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1004458" y="1880926"/>
            <a:ext cx="73120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f</a:t>
            </a:r>
            <a:r>
              <a:rPr lang="en-US" sz="2400" baseline="-25000" dirty="0" smtClean="0"/>
              <a:t>1:5</a:t>
            </a:r>
            <a:r>
              <a:rPr lang="en-US" sz="2400" dirty="0" smtClean="0"/>
              <a:t>(</a:t>
            </a:r>
            <a:r>
              <a:rPr lang="en-US" sz="2400" dirty="0"/>
              <a:t>x) = </a:t>
            </a:r>
            <a:r>
              <a:rPr lang="en-US" sz="2400" dirty="0" smtClean="0"/>
              <a:t>f</a:t>
            </a:r>
            <a:r>
              <a:rPr lang="en-US" sz="2400" baseline="-25000" dirty="0" smtClean="0"/>
              <a:t>1:4</a:t>
            </a:r>
            <a:r>
              <a:rPr lang="en-US" sz="2400" dirty="0" smtClean="0"/>
              <a:t>(x)+ 0.5*h</a:t>
            </a:r>
            <a:r>
              <a:rPr lang="en-US" sz="2400" baseline="-25000" dirty="0" smtClean="0"/>
              <a:t>5</a:t>
            </a:r>
            <a:r>
              <a:rPr lang="en-US" sz="2400" dirty="0" smtClean="0"/>
              <a:t>(x)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1004458" y="2873759"/>
            <a:ext cx="5034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h</a:t>
            </a:r>
            <a:r>
              <a:rPr lang="en-US" sz="2400" baseline="-25000" dirty="0" smtClean="0"/>
              <a:t>1:5</a:t>
            </a:r>
            <a:r>
              <a:rPr lang="en-US" sz="2400" dirty="0" smtClean="0"/>
              <a:t>(x) = sign(f</a:t>
            </a:r>
            <a:r>
              <a:rPr lang="en-US" sz="2400" baseline="-25000" dirty="0" smtClean="0"/>
              <a:t>1:5</a:t>
            </a:r>
            <a:r>
              <a:rPr lang="en-US" sz="2400" dirty="0" smtClean="0"/>
              <a:t>(x))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904086" y="1415830"/>
            <a:ext cx="3757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Scoring Function: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904086" y="2412094"/>
            <a:ext cx="27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Classifier:</a:t>
            </a:r>
            <a:endParaRPr lang="en-US" sz="2400" b="1" dirty="0"/>
          </a:p>
        </p:txBody>
      </p:sp>
      <p:sp>
        <p:nvSpPr>
          <p:cNvPr id="39" name="TextBox 38"/>
          <p:cNvSpPr txBox="1"/>
          <p:nvPr/>
        </p:nvSpPr>
        <p:spPr>
          <a:xfrm>
            <a:off x="2171786" y="5851546"/>
            <a:ext cx="40661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h</a:t>
            </a:r>
            <a:r>
              <a:rPr lang="en-US" sz="2000" b="1" baseline="-25000" dirty="0" smtClean="0"/>
              <a:t>5</a:t>
            </a:r>
            <a:r>
              <a:rPr lang="en-US" sz="2000" b="1" dirty="0" smtClean="0"/>
              <a:t>(x) that </a:t>
            </a:r>
            <a:r>
              <a:rPr lang="en-US" sz="2000" b="1" dirty="0" err="1" smtClean="0"/>
              <a:t>mispredicts</a:t>
            </a:r>
            <a:r>
              <a:rPr lang="en-US" sz="2000" b="1" dirty="0" smtClean="0"/>
              <a:t> on everything</a:t>
            </a:r>
            <a:endParaRPr lang="en-US" sz="2000" b="1" dirty="0"/>
          </a:p>
        </p:txBody>
      </p:sp>
      <p:cxnSp>
        <p:nvCxnSpPr>
          <p:cNvPr id="40" name="Straight Arrow Connector 39"/>
          <p:cNvCxnSpPr/>
          <p:nvPr/>
        </p:nvCxnSpPr>
        <p:spPr>
          <a:xfrm flipV="1">
            <a:off x="4646700" y="5750277"/>
            <a:ext cx="0" cy="190499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030613" y="2555299"/>
            <a:ext cx="1905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</a:rPr>
              <a:t>Suppose a</a:t>
            </a:r>
            <a:r>
              <a:rPr lang="en-US" sz="2000" baseline="-25000" dirty="0" smtClean="0">
                <a:solidFill>
                  <a:srgbClr val="000000"/>
                </a:solidFill>
              </a:rPr>
              <a:t>5</a:t>
            </a:r>
            <a:r>
              <a:rPr lang="en-US" sz="2000" dirty="0" smtClean="0">
                <a:solidFill>
                  <a:srgbClr val="000000"/>
                </a:solidFill>
              </a:rPr>
              <a:t> = 0.5</a:t>
            </a:r>
            <a:endParaRPr lang="en-US" sz="2000" dirty="0">
              <a:solidFill>
                <a:srgbClr val="000000"/>
              </a:solidFill>
            </a:endParaRPr>
          </a:p>
        </p:txBody>
      </p:sp>
      <p:cxnSp>
        <p:nvCxnSpPr>
          <p:cNvPr id="45" name="Straight Arrow Connector 44"/>
          <p:cNvCxnSpPr>
            <a:stCxn id="44" idx="1"/>
          </p:cNvCxnSpPr>
          <p:nvPr/>
        </p:nvCxnSpPr>
        <p:spPr>
          <a:xfrm flipH="1" flipV="1">
            <a:off x="3788833" y="2342591"/>
            <a:ext cx="1241780" cy="41276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4" idx="2"/>
          </p:cNvCxnSpPr>
          <p:nvPr/>
        </p:nvCxnSpPr>
        <p:spPr>
          <a:xfrm>
            <a:off x="5983558" y="2955409"/>
            <a:ext cx="0" cy="45242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7113218" y="4200854"/>
            <a:ext cx="1284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Kind of Bad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113218" y="4570186"/>
            <a:ext cx="1126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Irrelevant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113218" y="4939518"/>
            <a:ext cx="104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Very Bad</a:t>
            </a:r>
            <a:endParaRPr 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7113218" y="5324765"/>
            <a:ext cx="1126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Irrelevant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57200" y="1273163"/>
            <a:ext cx="8266648" cy="2177261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h</a:t>
            </a:r>
            <a:r>
              <a:rPr lang="en-US" sz="2800" baseline="-25000" dirty="0" smtClean="0"/>
              <a:t>5</a:t>
            </a:r>
            <a:r>
              <a:rPr lang="en-US" sz="2800" dirty="0" smtClean="0"/>
              <a:t>(x) should definitely classify (x</a:t>
            </a:r>
            <a:r>
              <a:rPr lang="en-US" sz="2800" baseline="-25000" dirty="0" smtClean="0"/>
              <a:t>3</a:t>
            </a:r>
            <a:r>
              <a:rPr lang="en-US" sz="2800" dirty="0" smtClean="0"/>
              <a:t>,y</a:t>
            </a:r>
            <a:r>
              <a:rPr lang="en-US" sz="2800" baseline="-25000" dirty="0" smtClean="0"/>
              <a:t>3</a:t>
            </a:r>
            <a:r>
              <a:rPr lang="en-US" sz="2800" dirty="0" smtClean="0"/>
              <a:t>) correctly!</a:t>
            </a:r>
          </a:p>
          <a:p>
            <a:pPr algn="ctr"/>
            <a:r>
              <a:rPr lang="en-US" sz="2800" dirty="0"/>
              <a:t>h</a:t>
            </a:r>
            <a:r>
              <a:rPr lang="en-US" sz="2800" baseline="-25000" dirty="0" smtClean="0"/>
              <a:t>5</a:t>
            </a:r>
            <a:r>
              <a:rPr lang="en-US" sz="2800" dirty="0" smtClean="0"/>
              <a:t>(x) should probably classify (x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,y</a:t>
            </a:r>
            <a:r>
              <a:rPr lang="en-US" sz="2800" baseline="-25000" dirty="0" smtClean="0"/>
              <a:t>1</a:t>
            </a:r>
            <a:r>
              <a:rPr lang="en-US" sz="2800" dirty="0" smtClean="0"/>
              <a:t>) correctly.</a:t>
            </a:r>
          </a:p>
          <a:p>
            <a:pPr algn="ctr"/>
            <a:r>
              <a:rPr lang="en-US" sz="2800" dirty="0" smtClean="0"/>
              <a:t>Don’t care about (x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,y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) &amp; (x</a:t>
            </a:r>
            <a:r>
              <a:rPr lang="en-US" sz="2800" baseline="-25000" dirty="0" smtClean="0"/>
              <a:t>4</a:t>
            </a:r>
            <a:r>
              <a:rPr lang="en-US" sz="2800" dirty="0" smtClean="0"/>
              <a:t>,y</a:t>
            </a:r>
            <a:r>
              <a:rPr lang="en-US" sz="2800" baseline="-25000" dirty="0" smtClean="0"/>
              <a:t>4</a:t>
            </a:r>
            <a:r>
              <a:rPr lang="en-US" sz="2800" dirty="0" smtClean="0"/>
              <a:t>)</a:t>
            </a:r>
          </a:p>
          <a:p>
            <a:pPr algn="ctr"/>
            <a:r>
              <a:rPr lang="en-US" sz="2800" dirty="0" smtClean="0"/>
              <a:t>Implies a weighting over training examples</a:t>
            </a:r>
          </a:p>
        </p:txBody>
      </p:sp>
    </p:spTree>
    <p:extLst>
      <p:ext uri="{BB962C8B-B14F-4D97-AF65-F5344CB8AC3E}">
        <p14:creationId xmlns:p14="http://schemas.microsoft.com/office/powerpoint/2010/main" val="3752808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60" grpId="0"/>
      <p:bldP spid="61" grpId="0"/>
      <p:bldP spid="62" grpId="0"/>
      <p:bldP spid="63" grpId="0"/>
      <p:bldP spid="6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45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616424"/>
              </p:ext>
            </p:extLst>
          </p:nvPr>
        </p:nvGraphicFramePr>
        <p:xfrm>
          <a:off x="2254736" y="3761750"/>
          <a:ext cx="4564687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711"/>
                <a:gridCol w="781470"/>
                <a:gridCol w="803380"/>
                <a:gridCol w="861808"/>
                <a:gridCol w="130731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Label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f</a:t>
                      </a:r>
                      <a:r>
                        <a:rPr lang="en-US" baseline="-25000" dirty="0" smtClean="0"/>
                        <a:t>1:4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h</a:t>
                      </a:r>
                      <a:r>
                        <a:rPr lang="en-US" baseline="-25000" dirty="0" smtClean="0"/>
                        <a:t>1:4</a:t>
                      </a:r>
                      <a:r>
                        <a:rPr lang="en-US" dirty="0" smtClean="0"/>
                        <a:t>(x)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Desired D</a:t>
                      </a:r>
                      <a:r>
                        <a:rPr lang="en-US" baseline="-25000" dirty="0" smtClean="0"/>
                        <a:t>5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0.9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3.1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-0.1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-2.4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0" name="TextBox 59"/>
          <p:cNvSpPr txBox="1"/>
          <p:nvPr/>
        </p:nvSpPr>
        <p:spPr>
          <a:xfrm>
            <a:off x="5519839" y="4385016"/>
            <a:ext cx="99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Medium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5519839" y="4754348"/>
            <a:ext cx="578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Low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519839" y="5123680"/>
            <a:ext cx="62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High</a:t>
            </a:r>
            <a:endParaRPr lang="en-US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519839" y="5508927"/>
            <a:ext cx="578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953735"/>
                </a:solidFill>
              </a:rPr>
              <a:t>Low</a:t>
            </a:r>
            <a:endParaRPr lang="en-US" b="1" dirty="0">
              <a:solidFill>
                <a:srgbClr val="953735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265513" y="1880926"/>
            <a:ext cx="75271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f</a:t>
            </a:r>
            <a:r>
              <a:rPr lang="en-US" sz="2400" baseline="-25000" dirty="0" smtClean="0"/>
              <a:t>1:4</a:t>
            </a:r>
            <a:r>
              <a:rPr lang="en-US" sz="2400" dirty="0" smtClean="0"/>
              <a:t>(</a:t>
            </a:r>
            <a:r>
              <a:rPr lang="en-US" sz="2400" dirty="0"/>
              <a:t>x) = </a:t>
            </a:r>
            <a:r>
              <a:rPr lang="en-US" sz="2400" dirty="0" smtClean="0"/>
              <a:t>0.1*h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 1.5*h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(x) + 0.4*h</a:t>
            </a:r>
            <a:r>
              <a:rPr lang="en-US" sz="2400" baseline="-25000" dirty="0" smtClean="0"/>
              <a:t>3</a:t>
            </a:r>
            <a:r>
              <a:rPr lang="en-US" sz="2400" dirty="0" smtClean="0"/>
              <a:t>(x) + 1.1*h</a:t>
            </a:r>
            <a:r>
              <a:rPr lang="en-US" sz="2400" baseline="-25000" dirty="0" smtClean="0"/>
              <a:t>4</a:t>
            </a:r>
            <a:r>
              <a:rPr lang="en-US" sz="2400" dirty="0" smtClean="0"/>
              <a:t>(x)</a:t>
            </a:r>
            <a:endParaRPr lang="en-US" sz="2400" dirty="0"/>
          </a:p>
        </p:txBody>
      </p:sp>
      <p:sp>
        <p:nvSpPr>
          <p:cNvPr id="25" name="Rectangle 24"/>
          <p:cNvSpPr/>
          <p:nvPr/>
        </p:nvSpPr>
        <p:spPr>
          <a:xfrm>
            <a:off x="1265513" y="2873759"/>
            <a:ext cx="50343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 smtClean="0"/>
              <a:t>h</a:t>
            </a:r>
            <a:r>
              <a:rPr lang="en-US" sz="2400" baseline="-25000" dirty="0" smtClean="0"/>
              <a:t>1:4</a:t>
            </a:r>
            <a:r>
              <a:rPr lang="en-US" sz="2400" dirty="0" smtClean="0"/>
              <a:t>(x) = sign(f</a:t>
            </a:r>
            <a:r>
              <a:rPr lang="en-US" sz="2400" baseline="-25000" dirty="0" smtClean="0"/>
              <a:t>1:4</a:t>
            </a:r>
            <a:r>
              <a:rPr lang="en-US" sz="2400" dirty="0" smtClean="0"/>
              <a:t>(x))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904086" y="1415830"/>
            <a:ext cx="3757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Scoring Function:</a:t>
            </a:r>
            <a:endParaRPr lang="en-US" sz="2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904086" y="2412094"/>
            <a:ext cx="27878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Aggregate Classifier: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60908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err="1" smtClean="0"/>
              <a:t>Init</a:t>
            </a:r>
            <a:r>
              <a:rPr lang="en-US" sz="2400" dirty="0" smtClean="0"/>
              <a:t> 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= 1/N</a:t>
            </a:r>
          </a:p>
          <a:p>
            <a:r>
              <a:rPr lang="en-US" sz="2400" dirty="0" smtClean="0"/>
              <a:t>Loop t = 1…n:</a:t>
            </a:r>
          </a:p>
          <a:p>
            <a:pPr lvl="1"/>
            <a:r>
              <a:rPr lang="en-US" sz="2400" dirty="0" smtClean="0"/>
              <a:t>Train classifier 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(x) using (</a:t>
            </a:r>
            <a:r>
              <a:rPr lang="en-US" sz="2400" dirty="0" err="1" smtClean="0"/>
              <a:t>S,D</a:t>
            </a:r>
            <a:r>
              <a:rPr lang="en-US" sz="2400" baseline="-25000" dirty="0" err="1"/>
              <a:t>t</a:t>
            </a:r>
            <a:r>
              <a:rPr lang="en-US" sz="2400" dirty="0" smtClean="0"/>
              <a:t>)</a:t>
            </a:r>
          </a:p>
          <a:p>
            <a:pPr lvl="1"/>
            <a:endParaRPr lang="en-US" sz="500" dirty="0" smtClean="0"/>
          </a:p>
          <a:p>
            <a:pPr lvl="1"/>
            <a:r>
              <a:rPr lang="en-US" sz="2400" dirty="0" smtClean="0"/>
              <a:t>Compute error on (</a:t>
            </a:r>
            <a:r>
              <a:rPr lang="en-US" sz="2400" dirty="0" err="1" smtClean="0"/>
              <a:t>S,D</a:t>
            </a:r>
            <a:r>
              <a:rPr lang="en-US" sz="2400" baseline="-25000" dirty="0" err="1"/>
              <a:t>t</a:t>
            </a:r>
            <a:r>
              <a:rPr lang="en-US" sz="2400" dirty="0" smtClean="0"/>
              <a:t>):</a:t>
            </a:r>
          </a:p>
          <a:p>
            <a:pPr lvl="1"/>
            <a:endParaRPr lang="en-US" sz="2500" dirty="0" smtClean="0"/>
          </a:p>
          <a:p>
            <a:pPr lvl="1"/>
            <a:r>
              <a:rPr lang="en-US" sz="2400" dirty="0" smtClean="0"/>
              <a:t>Define step size a</a:t>
            </a:r>
            <a:r>
              <a:rPr lang="en-US" sz="2400" baseline="-25000" dirty="0" smtClean="0"/>
              <a:t>t</a:t>
            </a:r>
            <a:r>
              <a:rPr lang="en-US" sz="2400" dirty="0" smtClean="0"/>
              <a:t>:</a:t>
            </a:r>
          </a:p>
          <a:p>
            <a:pPr lvl="1"/>
            <a:endParaRPr lang="en-US" sz="2400" baseline="-25000" dirty="0"/>
          </a:p>
          <a:p>
            <a:pPr lvl="1"/>
            <a:endParaRPr lang="en-US" sz="2400" baseline="-25000" dirty="0" smtClean="0"/>
          </a:p>
          <a:p>
            <a:pPr lvl="1"/>
            <a:r>
              <a:rPr lang="en-US" sz="2400" dirty="0" smtClean="0"/>
              <a:t>Update Weighting: </a:t>
            </a:r>
          </a:p>
          <a:p>
            <a:pPr lvl="1"/>
            <a:endParaRPr lang="en-US" sz="1000" dirty="0" smtClean="0"/>
          </a:p>
          <a:p>
            <a:r>
              <a:rPr lang="en-US" sz="2400" b="1" dirty="0" smtClean="0"/>
              <a:t>Return:</a:t>
            </a:r>
            <a:r>
              <a:rPr lang="en-US" sz="2400" dirty="0" smtClean="0"/>
              <a:t> h(x) = sign(a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… + 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n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n</a:t>
            </a:r>
            <a:r>
              <a:rPr lang="en-US" sz="2400" dirty="0" smtClean="0"/>
              <a:t>(x))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0419290"/>
              </p:ext>
            </p:extLst>
          </p:nvPr>
        </p:nvGraphicFramePr>
        <p:xfrm>
          <a:off x="6553200" y="1600200"/>
          <a:ext cx="1895559" cy="595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73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53200" y="1600200"/>
                        <a:ext cx="1895559" cy="5957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2134112"/>
              </p:ext>
            </p:extLst>
          </p:nvPr>
        </p:nvGraphicFramePr>
        <p:xfrm>
          <a:off x="6849033" y="2287821"/>
          <a:ext cx="1497529" cy="451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74" name="Equation" r:id="rId5" imgW="800100" imgH="241300" progId="Equation.3">
                  <p:embed/>
                </p:oleObj>
              </mc:Choice>
              <mc:Fallback>
                <p:oleObj name="Equation" r:id="rId5" imgW="800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49033" y="2287821"/>
                        <a:ext cx="1497529" cy="4518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279748"/>
              </p:ext>
            </p:extLst>
          </p:nvPr>
        </p:nvGraphicFramePr>
        <p:xfrm>
          <a:off x="4594356" y="3004818"/>
          <a:ext cx="3941911" cy="723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75" name="Equation" r:id="rId7" imgW="2006600" imgH="368300" progId="Equation.3">
                  <p:embed/>
                </p:oleObj>
              </mc:Choice>
              <mc:Fallback>
                <p:oleObj name="Equation" r:id="rId7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94356" y="3004818"/>
                        <a:ext cx="3941911" cy="7230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2049730"/>
              </p:ext>
            </p:extLst>
          </p:nvPr>
        </p:nvGraphicFramePr>
        <p:xfrm>
          <a:off x="3844859" y="3727900"/>
          <a:ext cx="1953013" cy="8519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76" name="Equation" r:id="rId9" imgW="1104900" imgH="482600" progId="Equation.3">
                  <p:embed/>
                </p:oleObj>
              </mc:Choice>
              <mc:Fallback>
                <p:oleObj name="Equation" r:id="rId9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44859" y="3727900"/>
                        <a:ext cx="1953013" cy="8519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2776971"/>
              </p:ext>
            </p:extLst>
          </p:nvPr>
        </p:nvGraphicFramePr>
        <p:xfrm>
          <a:off x="3844859" y="4799014"/>
          <a:ext cx="3344728" cy="8058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977" name="Equation" r:id="rId11" imgW="1892300" imgH="457200" progId="Equation.3">
                  <p:embed/>
                </p:oleObj>
              </mc:Choice>
              <mc:Fallback>
                <p:oleObj name="Equation" r:id="rId11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844859" y="4799014"/>
                        <a:ext cx="3344728" cy="8058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530704" y="5492489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6252723" y="5551632"/>
            <a:ext cx="201254" cy="10409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44857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47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058139"/>
              </p:ext>
            </p:extLst>
          </p:nvPr>
        </p:nvGraphicFramePr>
        <p:xfrm>
          <a:off x="1183951" y="3910879"/>
          <a:ext cx="2286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2736394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4112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710996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4113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225006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4114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1375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48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5012463"/>
              </p:ext>
            </p:extLst>
          </p:nvPr>
        </p:nvGraphicFramePr>
        <p:xfrm>
          <a:off x="1183951" y="3910879"/>
          <a:ext cx="3048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2736394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5136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710996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5137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225006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5138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81375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49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949872"/>
              </p:ext>
            </p:extLst>
          </p:nvPr>
        </p:nvGraphicFramePr>
        <p:xfrm>
          <a:off x="1183951" y="3910879"/>
          <a:ext cx="3810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D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2736394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6160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710996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6161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225006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6162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81375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Recall:</a:t>
            </a:r>
            <a:r>
              <a:rPr lang="en-US" dirty="0" smtClean="0"/>
              <a:t> Test Error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7200" y="1521127"/>
            <a:ext cx="8229600" cy="4950699"/>
          </a:xfrm>
        </p:spPr>
        <p:txBody>
          <a:bodyPr>
            <a:normAutofit/>
          </a:bodyPr>
          <a:lstStyle/>
          <a:p>
            <a:r>
              <a:rPr lang="en-US" b="1" dirty="0" smtClean="0"/>
              <a:t>“True” distribution:</a:t>
            </a:r>
            <a:r>
              <a:rPr lang="en-US" dirty="0" smtClean="0"/>
              <a:t> P</a:t>
            </a:r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 </a:t>
            </a:r>
            <a:endParaRPr lang="en-US" dirty="0" smtClean="0"/>
          </a:p>
          <a:p>
            <a:pPr lvl="1"/>
            <a:r>
              <a:rPr lang="en-US" dirty="0" smtClean="0"/>
              <a:t>Unknown to us</a:t>
            </a:r>
            <a:endParaRPr lang="en-US" dirty="0"/>
          </a:p>
          <a:p>
            <a:endParaRPr lang="en-US" sz="500" b="1" dirty="0" smtClean="0"/>
          </a:p>
          <a:p>
            <a:r>
              <a:rPr lang="en-US" b="1" dirty="0" smtClean="0"/>
              <a:t>Train:</a:t>
            </a:r>
            <a:r>
              <a:rPr lang="en-US" dirty="0" smtClean="0"/>
              <a:t> </a:t>
            </a:r>
            <a:r>
              <a:rPr lang="en-US" dirty="0" err="1" smtClean="0"/>
              <a:t>h</a:t>
            </a:r>
            <a:r>
              <a:rPr lang="en-US" baseline="-25000" dirty="0" err="1" smtClean="0"/>
              <a:t>S</a:t>
            </a:r>
            <a:r>
              <a:rPr lang="en-US" dirty="0" smtClean="0"/>
              <a:t>(x) = y </a:t>
            </a:r>
          </a:p>
          <a:p>
            <a:pPr lvl="1"/>
            <a:r>
              <a:rPr lang="en-US" dirty="0" smtClean="0"/>
              <a:t>Using training data: </a:t>
            </a:r>
          </a:p>
          <a:p>
            <a:pPr lvl="1"/>
            <a:r>
              <a:rPr lang="en-US" dirty="0" smtClean="0"/>
              <a:t>Sampled </a:t>
            </a:r>
            <a:r>
              <a:rPr lang="en-US" dirty="0"/>
              <a:t>from P(</a:t>
            </a:r>
            <a:r>
              <a:rPr lang="en-US" dirty="0" err="1"/>
              <a:t>x,y</a:t>
            </a:r>
            <a:r>
              <a:rPr lang="en-US" dirty="0" smtClean="0"/>
              <a:t>)</a:t>
            </a:r>
            <a:endParaRPr lang="en-US" dirty="0"/>
          </a:p>
          <a:p>
            <a:endParaRPr lang="en-US" sz="500" dirty="0" smtClean="0"/>
          </a:p>
          <a:p>
            <a:r>
              <a:rPr lang="en-US" b="1" dirty="0" smtClean="0"/>
              <a:t>Test Error:</a:t>
            </a:r>
            <a:r>
              <a:rPr lang="en-US" dirty="0" smtClean="0"/>
              <a:t> </a:t>
            </a:r>
          </a:p>
          <a:p>
            <a:endParaRPr lang="en-US" sz="4000" dirty="0"/>
          </a:p>
          <a:p>
            <a:r>
              <a:rPr lang="en-US" sz="2800" b="1" dirty="0" smtClean="0"/>
              <a:t>Overfitting:</a:t>
            </a:r>
            <a:r>
              <a:rPr lang="en-US" sz="2800" dirty="0" smtClean="0"/>
              <a:t> Test Error &gt;&gt; Training Error</a:t>
            </a:r>
          </a:p>
          <a:p>
            <a:endParaRPr lang="en-US" dirty="0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167447"/>
              </p:ext>
            </p:extLst>
          </p:nvPr>
        </p:nvGraphicFramePr>
        <p:xfrm>
          <a:off x="4578727" y="3230785"/>
          <a:ext cx="2140491" cy="672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527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8727" y="3230785"/>
                        <a:ext cx="2140491" cy="6727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24038"/>
              </p:ext>
            </p:extLst>
          </p:nvPr>
        </p:nvGraphicFramePr>
        <p:xfrm>
          <a:off x="1309688" y="5013325"/>
          <a:ext cx="4679950" cy="58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528" name="Equation" r:id="rId5" imgW="1943100" imgH="241300" progId="Equation.3">
                  <p:embed/>
                </p:oleObj>
              </mc:Choice>
              <mc:Fallback>
                <p:oleObj name="Equation" r:id="rId5" imgW="1943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09688" y="5013325"/>
                        <a:ext cx="4679950" cy="58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538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50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602808"/>
              </p:ext>
            </p:extLst>
          </p:nvPr>
        </p:nvGraphicFramePr>
        <p:xfrm>
          <a:off x="1183951" y="3910879"/>
          <a:ext cx="4572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D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2736394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7184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0710996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7185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1225006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7186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897153" y="3254133"/>
            <a:ext cx="89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/>
              <a:t>2</a:t>
            </a:r>
            <a:r>
              <a:rPr lang="en-US" dirty="0" smtClean="0"/>
              <a:t>=0.45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2</a:t>
            </a:r>
            <a:r>
              <a:rPr lang="en-US" dirty="0" smtClean="0"/>
              <a:t>=0.1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1" name="TextBox 20"/>
          <p:cNvSpPr txBox="1"/>
          <p:nvPr/>
        </p:nvSpPr>
        <p:spPr>
          <a:xfrm rot="5400000">
            <a:off x="5103338" y="6028379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081375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51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62984"/>
              </p:ext>
            </p:extLst>
          </p:nvPr>
        </p:nvGraphicFramePr>
        <p:xfrm>
          <a:off x="1183951" y="3910879"/>
          <a:ext cx="5407043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835043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D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0.009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064609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9214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0015811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9215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541978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9216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897153" y="3254133"/>
            <a:ext cx="89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/>
              <a:t>2</a:t>
            </a:r>
            <a:r>
              <a:rPr lang="en-US" dirty="0" smtClean="0"/>
              <a:t>=0.45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2</a:t>
            </a:r>
            <a:r>
              <a:rPr lang="en-US" dirty="0" smtClean="0"/>
              <a:t>=0.1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1" name="TextBox 20"/>
          <p:cNvSpPr txBox="1"/>
          <p:nvPr/>
        </p:nvSpPr>
        <p:spPr>
          <a:xfrm rot="5400000">
            <a:off x="5103338" y="6028379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8151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52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551652"/>
              </p:ext>
            </p:extLst>
          </p:nvPr>
        </p:nvGraphicFramePr>
        <p:xfrm>
          <a:off x="1183951" y="3910879"/>
          <a:ext cx="6096000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835043"/>
                <a:gridCol w="688957"/>
              </a:tblGrid>
              <a:tr h="474888">
                <a:tc>
                  <a:txBody>
                    <a:bodyPr/>
                    <a:lstStyle/>
                    <a:p>
                      <a:r>
                        <a:rPr lang="en-US" dirty="0" smtClean="0"/>
                        <a:t>Data Point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D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D3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(x)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1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2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2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3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3</a:t>
                      </a:r>
                      <a:r>
                        <a:rPr lang="en-US" dirty="0" smtClean="0"/>
                        <a:t>=+1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75134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r>
                        <a:rPr lang="en-US" baseline="-25000" dirty="0" smtClean="0"/>
                        <a:t>4</a:t>
                      </a:r>
                      <a:endParaRPr lang="en-US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r>
                        <a:rPr lang="en-US" baseline="-25000" dirty="0" smtClean="0"/>
                        <a:t>4</a:t>
                      </a:r>
                      <a:r>
                        <a:rPr lang="en-US" dirty="0" smtClean="0"/>
                        <a:t>=-1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57599" y="3254133"/>
            <a:ext cx="78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1</a:t>
            </a:r>
            <a:r>
              <a:rPr lang="en-US" dirty="0" smtClean="0"/>
              <a:t>=0.4 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r>
              <a:rPr lang="en-US" dirty="0" smtClean="0"/>
              <a:t>=0.2</a:t>
            </a:r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064609"/>
              </p:ext>
            </p:extLst>
          </p:nvPr>
        </p:nvGraphicFramePr>
        <p:xfrm>
          <a:off x="741312" y="1533435"/>
          <a:ext cx="3545252" cy="6503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38" name="Equation" r:id="rId3" imgW="2006600" imgH="368300" progId="Equation.3">
                  <p:embed/>
                </p:oleObj>
              </mc:Choice>
              <mc:Fallback>
                <p:oleObj name="Equation" r:id="rId3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312" y="1533435"/>
                        <a:ext cx="3545252" cy="6503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0015811"/>
              </p:ext>
            </p:extLst>
          </p:nvPr>
        </p:nvGraphicFramePr>
        <p:xfrm>
          <a:off x="741312" y="2411333"/>
          <a:ext cx="1756487" cy="76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39" name="Equation" r:id="rId5" imgW="1104900" imgH="482600" progId="Equation.3">
                  <p:embed/>
                </p:oleObj>
              </mc:Choice>
              <mc:Fallback>
                <p:oleObj name="Equation" r:id="rId5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41312" y="2411333"/>
                        <a:ext cx="1756487" cy="76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541978"/>
              </p:ext>
            </p:extLst>
          </p:nvPr>
        </p:nvGraphicFramePr>
        <p:xfrm>
          <a:off x="5128731" y="1459031"/>
          <a:ext cx="3008162" cy="724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240" name="Equation" r:id="rId7" imgW="1892300" imgH="457200" progId="Equation.3">
                  <p:embed/>
                </p:oleObj>
              </mc:Choice>
              <mc:Fallback>
                <p:oleObj name="Equation" r:id="rId7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28731" y="1459031"/>
                        <a:ext cx="3008162" cy="724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128198" y="2407706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3" name="Straight Arrow Connector 12"/>
          <p:cNvCxnSpPr>
            <a:stCxn id="12" idx="0"/>
          </p:cNvCxnSpPr>
          <p:nvPr/>
        </p:nvCxnSpPr>
        <p:spPr>
          <a:xfrm flipH="1" flipV="1">
            <a:off x="7092434" y="2180129"/>
            <a:ext cx="113812" cy="227577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897153" y="3254133"/>
            <a:ext cx="89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/>
              <a:t>2</a:t>
            </a:r>
            <a:r>
              <a:rPr lang="en-US" dirty="0" smtClean="0"/>
              <a:t>=0.45</a:t>
            </a:r>
          </a:p>
          <a:p>
            <a:r>
              <a:rPr lang="en-US" dirty="0" smtClean="0"/>
              <a:t>a</a:t>
            </a:r>
            <a:r>
              <a:rPr lang="en-US" baseline="-25000" dirty="0" smtClean="0"/>
              <a:t>2</a:t>
            </a:r>
            <a:r>
              <a:rPr lang="en-US" dirty="0" smtClean="0"/>
              <a:t>=0.1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627470" y="856265"/>
            <a:ext cx="177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800000"/>
                </a:solidFill>
              </a:rPr>
              <a:t>y</a:t>
            </a:r>
            <a:r>
              <a:rPr lang="en-US" baseline="-25000" dirty="0" err="1" smtClean="0">
                <a:solidFill>
                  <a:srgbClr val="800000"/>
                </a:solidFill>
              </a:rPr>
              <a:t>i</a:t>
            </a:r>
            <a:r>
              <a:rPr lang="en-US" dirty="0" err="1" smtClean="0">
                <a:solidFill>
                  <a:srgbClr val="800000"/>
                </a:solidFill>
              </a:rPr>
              <a:t>h</a:t>
            </a:r>
            <a:r>
              <a:rPr lang="en-US" baseline="-25000" dirty="0" err="1" smtClean="0">
                <a:solidFill>
                  <a:srgbClr val="800000"/>
                </a:solidFill>
              </a:rPr>
              <a:t>t</a:t>
            </a:r>
            <a:r>
              <a:rPr lang="en-US" dirty="0" smtClean="0">
                <a:solidFill>
                  <a:srgbClr val="800000"/>
                </a:solidFill>
              </a:rPr>
              <a:t>(x</a:t>
            </a:r>
            <a:r>
              <a:rPr lang="en-US" baseline="-25000" dirty="0" smtClean="0">
                <a:solidFill>
                  <a:srgbClr val="800000"/>
                </a:solidFill>
              </a:rPr>
              <a:t>i</a:t>
            </a:r>
            <a:r>
              <a:rPr lang="en-US" dirty="0" smtClean="0">
                <a:solidFill>
                  <a:srgbClr val="800000"/>
                </a:solidFill>
              </a:rPr>
              <a:t>) = -1 or +1</a:t>
            </a:r>
            <a:endParaRPr lang="en-US" dirty="0">
              <a:solidFill>
                <a:srgbClr val="80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>
            <a:off x="7517065" y="1225597"/>
            <a:ext cx="0" cy="23343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6504395" y="3264548"/>
            <a:ext cx="8920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ε</a:t>
            </a:r>
            <a:r>
              <a:rPr lang="en-US" baseline="-25000" dirty="0" smtClean="0"/>
              <a:t>3</a:t>
            </a:r>
            <a:r>
              <a:rPr lang="en-US" dirty="0" smtClean="0"/>
              <a:t>=0.35</a:t>
            </a:r>
          </a:p>
          <a:p>
            <a:r>
              <a:rPr lang="en-US" dirty="0" smtClean="0"/>
              <a:t>a</a:t>
            </a:r>
            <a:r>
              <a:rPr lang="en-US" baseline="-25000" dirty="0"/>
              <a:t>3</a:t>
            </a:r>
            <a:r>
              <a:rPr lang="en-US" dirty="0" smtClean="0"/>
              <a:t>=0.31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 rot="5400000">
            <a:off x="2067119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 rot="5400000">
            <a:off x="3529058" y="603318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1" name="TextBox 20"/>
          <p:cNvSpPr txBox="1"/>
          <p:nvPr/>
        </p:nvSpPr>
        <p:spPr>
          <a:xfrm rot="5400000">
            <a:off x="5103338" y="6028379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23" name="TextBox 22"/>
          <p:cNvSpPr txBox="1"/>
          <p:nvPr/>
        </p:nvSpPr>
        <p:spPr>
          <a:xfrm rot="5400000">
            <a:off x="6624659" y="6028379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…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8151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988" y="2210495"/>
            <a:ext cx="4693234" cy="39775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Exponential Loss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53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3232001"/>
              </p:ext>
            </p:extLst>
          </p:nvPr>
        </p:nvGraphicFramePr>
        <p:xfrm>
          <a:off x="2638667" y="1398606"/>
          <a:ext cx="3750873" cy="5755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0434" name="Equation" r:id="rId4" imgW="1562100" imgH="241300" progId="Equation.3">
                  <p:embed/>
                </p:oleObj>
              </mc:Choice>
              <mc:Fallback>
                <p:oleObj name="Equation" r:id="rId4" imgW="1562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38667" y="1398606"/>
                        <a:ext cx="3750873" cy="5755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314737" y="4195923"/>
            <a:ext cx="1199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Target y</a:t>
            </a:r>
            <a:endParaRPr lang="en-US" sz="24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716019" y="4716719"/>
            <a:ext cx="0" cy="8825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048628" y="6054752"/>
            <a:ext cx="495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</a:t>
            </a:r>
            <a:r>
              <a:rPr lang="en-US" dirty="0" smtClean="0"/>
              <a:t>(x)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775164" y="2828938"/>
            <a:ext cx="10574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FF0000"/>
                </a:solidFill>
              </a:rPr>
              <a:t>Exp</a:t>
            </a:r>
            <a:r>
              <a:rPr lang="en-US" sz="2000" dirty="0" smtClean="0">
                <a:solidFill>
                  <a:srgbClr val="FF0000"/>
                </a:solidFill>
              </a:rPr>
              <a:t> Loss</a:t>
            </a:r>
            <a:endParaRPr lang="en-US" sz="2000" dirty="0">
              <a:solidFill>
                <a:srgbClr val="FF0000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1851970" y="3198270"/>
            <a:ext cx="923194" cy="605776"/>
          </a:xfrm>
          <a:prstGeom prst="straightConnector1">
            <a:avLst/>
          </a:prstGeom>
          <a:grpFill/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708131" y="2722351"/>
            <a:ext cx="20060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Upper Bounds </a:t>
            </a:r>
          </a:p>
          <a:p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0/1 Loss!</a:t>
            </a:r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708131" y="3853227"/>
            <a:ext cx="2717361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Can prove that</a:t>
            </a:r>
          </a:p>
          <a:p>
            <a:r>
              <a:rPr lang="en-US" sz="2400" dirty="0" err="1" smtClean="0">
                <a:solidFill>
                  <a:schemeClr val="accent4">
                    <a:lumMod val="75000"/>
                  </a:schemeClr>
                </a:solidFill>
              </a:rPr>
              <a:t>AdaBoost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 minimizes</a:t>
            </a:r>
          </a:p>
          <a:p>
            <a:r>
              <a:rPr lang="en-US" sz="2400" dirty="0" err="1" smtClean="0">
                <a:solidFill>
                  <a:schemeClr val="accent4">
                    <a:lumMod val="75000"/>
                  </a:schemeClr>
                </a:solidFill>
              </a:rPr>
              <a:t>Exp</a:t>
            </a:r>
            <a:r>
              <a:rPr lang="en-US" sz="2400" dirty="0" smtClean="0">
                <a:solidFill>
                  <a:schemeClr val="accent4">
                    <a:lumMod val="75000"/>
                  </a:schemeClr>
                </a:solidFill>
              </a:rPr>
              <a:t> Loss</a:t>
            </a:r>
          </a:p>
          <a:p>
            <a:r>
              <a:rPr lang="en-US" sz="2000" dirty="0" smtClean="0">
                <a:solidFill>
                  <a:schemeClr val="accent4">
                    <a:lumMod val="75000"/>
                  </a:schemeClr>
                </a:solidFill>
              </a:rPr>
              <a:t>(Homework Question)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540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Decomposing </a:t>
            </a:r>
            <a:r>
              <a:rPr lang="en-US" dirty="0" err="1" smtClean="0"/>
              <a:t>Exp</a:t>
            </a:r>
            <a:r>
              <a:rPr lang="en-US" dirty="0" smtClean="0"/>
              <a:t> Loss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4768796"/>
              </p:ext>
            </p:extLst>
          </p:nvPr>
        </p:nvGraphicFramePr>
        <p:xfrm>
          <a:off x="1743123" y="1896513"/>
          <a:ext cx="4879975" cy="294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466" name="Equation" r:id="rId3" imgW="2032000" imgH="1231900" progId="Equation.3">
                  <p:embed/>
                </p:oleObj>
              </mc:Choice>
              <mc:Fallback>
                <p:oleObj name="Equation" r:id="rId3" imgW="2032000" imgH="1231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43123" y="1896513"/>
                        <a:ext cx="4879975" cy="294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432140" y="5079674"/>
            <a:ext cx="3463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800000"/>
                </a:solidFill>
              </a:rPr>
              <a:t>Distribution Update Rule!</a:t>
            </a:r>
            <a:endParaRPr lang="en-US" sz="2400" b="1" dirty="0">
              <a:solidFill>
                <a:srgbClr val="800000"/>
              </a:solidFill>
            </a:endParaRPr>
          </a:p>
        </p:txBody>
      </p:sp>
      <p:sp>
        <p:nvSpPr>
          <p:cNvPr id="7" name="Left Brace 6"/>
          <p:cNvSpPr/>
          <p:nvPr/>
        </p:nvSpPr>
        <p:spPr>
          <a:xfrm rot="16200000">
            <a:off x="4964838" y="3710332"/>
            <a:ext cx="417965" cy="2255633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08463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60414"/>
            <a:ext cx="8229600" cy="3465749"/>
          </a:xfrm>
        </p:spPr>
        <p:txBody>
          <a:bodyPr>
            <a:normAutofit/>
          </a:bodyPr>
          <a:lstStyle/>
          <a:p>
            <a:r>
              <a:rPr lang="en-US" dirty="0" err="1" smtClean="0"/>
              <a:t>Exp</a:t>
            </a:r>
            <a:r>
              <a:rPr lang="en-US" dirty="0" smtClean="0"/>
              <a:t> Loss operates in exponent space</a:t>
            </a:r>
          </a:p>
          <a:p>
            <a:endParaRPr lang="en-US" sz="1100" dirty="0"/>
          </a:p>
          <a:p>
            <a:r>
              <a:rPr lang="en-US" dirty="0" smtClean="0"/>
              <a:t>Additive update to f(x) = multiplicative update to </a:t>
            </a:r>
            <a:r>
              <a:rPr lang="en-US" dirty="0" err="1" smtClean="0"/>
              <a:t>Exp</a:t>
            </a:r>
            <a:r>
              <a:rPr lang="en-US" dirty="0" smtClean="0"/>
              <a:t> Loss of f(x)</a:t>
            </a:r>
          </a:p>
          <a:p>
            <a:endParaRPr lang="en-US" sz="1000" dirty="0"/>
          </a:p>
          <a:p>
            <a:r>
              <a:rPr lang="en-US" dirty="0" smtClean="0"/>
              <a:t>Reweighting Scheme in </a:t>
            </a:r>
            <a:r>
              <a:rPr lang="en-US" dirty="0" err="1" smtClean="0"/>
              <a:t>AdaBoost</a:t>
            </a:r>
            <a:r>
              <a:rPr lang="en-US" dirty="0" smtClean="0"/>
              <a:t> can be derived via residual </a:t>
            </a:r>
            <a:r>
              <a:rPr lang="en-US" dirty="0" err="1" smtClean="0"/>
              <a:t>Exp</a:t>
            </a:r>
            <a:r>
              <a:rPr lang="en-US" dirty="0" smtClean="0"/>
              <a:t> Loss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55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6008982"/>
              </p:ext>
            </p:extLst>
          </p:nvPr>
        </p:nvGraphicFramePr>
        <p:xfrm>
          <a:off x="734028" y="1387475"/>
          <a:ext cx="7654925" cy="1150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504" name="Equation" r:id="rId3" imgW="3187700" imgH="482600" progId="Equation.3">
                  <p:embed/>
                </p:oleObj>
              </mc:Choice>
              <mc:Fallback>
                <p:oleObj name="Equation" r:id="rId3" imgW="3187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4028" y="1387475"/>
                        <a:ext cx="7654925" cy="1150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15012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AdaBoost</a:t>
            </a:r>
            <a:r>
              <a:rPr lang="en-US" dirty="0" smtClean="0"/>
              <a:t> = Minimizing </a:t>
            </a:r>
            <a:r>
              <a:rPr lang="en-US" dirty="0" err="1" smtClean="0"/>
              <a:t>Exp</a:t>
            </a:r>
            <a:r>
              <a:rPr lang="en-US" dirty="0" smtClean="0"/>
              <a:t> Loss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err="1" smtClean="0"/>
              <a:t>Init</a:t>
            </a:r>
            <a:r>
              <a:rPr lang="en-US" sz="2400" dirty="0" smtClean="0"/>
              <a:t> D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= 1/N</a:t>
            </a:r>
          </a:p>
          <a:p>
            <a:r>
              <a:rPr lang="en-US" sz="2400" dirty="0" smtClean="0"/>
              <a:t>Loop t = 1…n:</a:t>
            </a:r>
          </a:p>
          <a:p>
            <a:pPr lvl="1"/>
            <a:r>
              <a:rPr lang="en-US" sz="2400" dirty="0" smtClean="0"/>
              <a:t>Train classifier 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(x) using (</a:t>
            </a:r>
            <a:r>
              <a:rPr lang="en-US" sz="2400" dirty="0" err="1" smtClean="0"/>
              <a:t>S,D</a:t>
            </a:r>
            <a:r>
              <a:rPr lang="en-US" sz="2400" baseline="-25000" dirty="0" err="1"/>
              <a:t>t</a:t>
            </a:r>
            <a:r>
              <a:rPr lang="en-US" sz="2400" dirty="0" smtClean="0"/>
              <a:t>)</a:t>
            </a:r>
          </a:p>
          <a:p>
            <a:pPr lvl="1"/>
            <a:endParaRPr lang="en-US" sz="500" dirty="0" smtClean="0"/>
          </a:p>
          <a:p>
            <a:pPr lvl="1"/>
            <a:r>
              <a:rPr lang="en-US" sz="2400" dirty="0" smtClean="0"/>
              <a:t>Compute error on (</a:t>
            </a:r>
            <a:r>
              <a:rPr lang="en-US" sz="2400" dirty="0" err="1" smtClean="0"/>
              <a:t>S,D</a:t>
            </a:r>
            <a:r>
              <a:rPr lang="en-US" sz="2400" baseline="-25000" dirty="0" err="1"/>
              <a:t>t</a:t>
            </a:r>
            <a:r>
              <a:rPr lang="en-US" sz="2400" dirty="0" smtClean="0"/>
              <a:t>):</a:t>
            </a:r>
          </a:p>
          <a:p>
            <a:pPr lvl="1"/>
            <a:endParaRPr lang="en-US" sz="2500" dirty="0" smtClean="0"/>
          </a:p>
          <a:p>
            <a:pPr lvl="1"/>
            <a:r>
              <a:rPr lang="en-US" sz="2400" dirty="0" smtClean="0"/>
              <a:t>Define step size a</a:t>
            </a:r>
            <a:r>
              <a:rPr lang="en-US" sz="2400" baseline="-25000" dirty="0" smtClean="0"/>
              <a:t>t</a:t>
            </a:r>
            <a:r>
              <a:rPr lang="en-US" sz="2400" dirty="0" smtClean="0"/>
              <a:t>:</a:t>
            </a:r>
          </a:p>
          <a:p>
            <a:pPr lvl="1"/>
            <a:endParaRPr lang="en-US" sz="2400" baseline="-25000" dirty="0"/>
          </a:p>
          <a:p>
            <a:pPr lvl="1"/>
            <a:endParaRPr lang="en-US" sz="2400" baseline="-25000" dirty="0" smtClean="0"/>
          </a:p>
          <a:p>
            <a:pPr lvl="1"/>
            <a:r>
              <a:rPr lang="en-US" sz="2400" dirty="0" smtClean="0"/>
              <a:t>Update Weighting: </a:t>
            </a:r>
          </a:p>
          <a:p>
            <a:pPr lvl="1"/>
            <a:endParaRPr lang="en-US" sz="1000" dirty="0" smtClean="0"/>
          </a:p>
          <a:p>
            <a:r>
              <a:rPr lang="en-US" sz="2400" b="1" dirty="0" smtClean="0"/>
              <a:t>Return:</a:t>
            </a:r>
            <a:r>
              <a:rPr lang="en-US" sz="2400" dirty="0" smtClean="0"/>
              <a:t> h(x) = sign(a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(x) + … + 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n</a:t>
            </a:r>
            <a:r>
              <a:rPr lang="en-US" sz="2400" dirty="0" err="1" smtClean="0"/>
              <a:t>h</a:t>
            </a:r>
            <a:r>
              <a:rPr lang="en-US" sz="2400" baseline="-25000" dirty="0" err="1" smtClean="0"/>
              <a:t>n</a:t>
            </a:r>
            <a:r>
              <a:rPr lang="en-US" sz="2400" dirty="0" smtClean="0"/>
              <a:t>(x))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4201757"/>
              </p:ext>
            </p:extLst>
          </p:nvPr>
        </p:nvGraphicFramePr>
        <p:xfrm>
          <a:off x="6553200" y="1600200"/>
          <a:ext cx="1895559" cy="5957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58" name="Equation" r:id="rId3" imgW="889000" imgH="279400" progId="Equation.3">
                  <p:embed/>
                </p:oleObj>
              </mc:Choice>
              <mc:Fallback>
                <p:oleObj name="Equation" r:id="rId3" imgW="8890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53200" y="1600200"/>
                        <a:ext cx="1895559" cy="5957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9935852"/>
              </p:ext>
            </p:extLst>
          </p:nvPr>
        </p:nvGraphicFramePr>
        <p:xfrm>
          <a:off x="6849033" y="2287821"/>
          <a:ext cx="1497529" cy="451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59" name="Equation" r:id="rId5" imgW="800100" imgH="241300" progId="Equation.3">
                  <p:embed/>
                </p:oleObj>
              </mc:Choice>
              <mc:Fallback>
                <p:oleObj name="Equation" r:id="rId5" imgW="800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49033" y="2287821"/>
                        <a:ext cx="1497529" cy="4518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3427582"/>
              </p:ext>
            </p:extLst>
          </p:nvPr>
        </p:nvGraphicFramePr>
        <p:xfrm>
          <a:off x="4594356" y="3004818"/>
          <a:ext cx="3941911" cy="723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60" name="Equation" r:id="rId7" imgW="2006600" imgH="368300" progId="Equation.3">
                  <p:embed/>
                </p:oleObj>
              </mc:Choice>
              <mc:Fallback>
                <p:oleObj name="Equation" r:id="rId7" imgW="2006600" imgH="36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94356" y="3004818"/>
                        <a:ext cx="3941911" cy="7230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208383"/>
              </p:ext>
            </p:extLst>
          </p:nvPr>
        </p:nvGraphicFramePr>
        <p:xfrm>
          <a:off x="3844859" y="3727900"/>
          <a:ext cx="1953013" cy="8519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61" name="Equation" r:id="rId9" imgW="1104900" imgH="482600" progId="Equation.3">
                  <p:embed/>
                </p:oleObj>
              </mc:Choice>
              <mc:Fallback>
                <p:oleObj name="Equation" r:id="rId9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44859" y="3727900"/>
                        <a:ext cx="1953013" cy="8519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5444140"/>
              </p:ext>
            </p:extLst>
          </p:nvPr>
        </p:nvGraphicFramePr>
        <p:xfrm>
          <a:off x="3844859" y="4799014"/>
          <a:ext cx="3344728" cy="8058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8262" name="Equation" r:id="rId11" imgW="1892300" imgH="457200" progId="Equation.3">
                  <p:embed/>
                </p:oleObj>
              </mc:Choice>
              <mc:Fallback>
                <p:oleObj name="Equation" r:id="rId11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844859" y="4799014"/>
                        <a:ext cx="3344728" cy="8058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530704" y="5492489"/>
            <a:ext cx="215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953735"/>
                </a:solidFill>
              </a:rPr>
              <a:t>Normalization Factor </a:t>
            </a:r>
          </a:p>
          <a:p>
            <a:r>
              <a:rPr lang="en-US" dirty="0" err="1" smtClean="0">
                <a:solidFill>
                  <a:srgbClr val="953735"/>
                </a:solidFill>
              </a:rPr>
              <a:t>s.t.</a:t>
            </a:r>
            <a:r>
              <a:rPr lang="en-US" dirty="0" smtClean="0">
                <a:solidFill>
                  <a:srgbClr val="953735"/>
                </a:solidFill>
              </a:rPr>
              <a:t> D</a:t>
            </a:r>
            <a:r>
              <a:rPr lang="en-US" baseline="-25000" dirty="0" smtClean="0">
                <a:solidFill>
                  <a:srgbClr val="953735"/>
                </a:solidFill>
              </a:rPr>
              <a:t>t+1 </a:t>
            </a:r>
            <a:r>
              <a:rPr lang="en-US" dirty="0" smtClean="0">
                <a:solidFill>
                  <a:srgbClr val="953735"/>
                </a:solidFill>
              </a:rPr>
              <a:t>sums to 1.</a:t>
            </a:r>
            <a:endParaRPr lang="en-US" baseline="-25000" dirty="0">
              <a:solidFill>
                <a:srgbClr val="953735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 flipV="1">
            <a:off x="6252723" y="5551632"/>
            <a:ext cx="201254" cy="104094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6139835" y="3812566"/>
            <a:ext cx="26902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800000"/>
                </a:solidFill>
              </a:rPr>
              <a:t>Data points reweighted </a:t>
            </a:r>
          </a:p>
          <a:p>
            <a:r>
              <a:rPr lang="en-US" sz="2000" b="1" dirty="0" smtClean="0">
                <a:solidFill>
                  <a:srgbClr val="800000"/>
                </a:solidFill>
              </a:rPr>
              <a:t>according to </a:t>
            </a:r>
            <a:r>
              <a:rPr lang="en-US" sz="2000" b="1" dirty="0" err="1">
                <a:solidFill>
                  <a:srgbClr val="800000"/>
                </a:solidFill>
              </a:rPr>
              <a:t>E</a:t>
            </a:r>
            <a:r>
              <a:rPr lang="en-US" sz="2000" b="1" dirty="0" err="1" smtClean="0">
                <a:solidFill>
                  <a:srgbClr val="800000"/>
                </a:solidFill>
              </a:rPr>
              <a:t>xp</a:t>
            </a:r>
            <a:r>
              <a:rPr lang="en-US" sz="2000" b="1" dirty="0" smtClean="0">
                <a:solidFill>
                  <a:srgbClr val="800000"/>
                </a:solidFill>
              </a:rPr>
              <a:t> Loss!</a:t>
            </a:r>
            <a:endParaRPr lang="en-US" sz="2000" b="1" dirty="0">
              <a:solidFill>
                <a:srgbClr val="800000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6618111" y="4520452"/>
            <a:ext cx="230922" cy="333770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6650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Story So Far: </a:t>
            </a:r>
            <a:r>
              <a:rPr lang="en-US" dirty="0" err="1" smtClean="0"/>
              <a:t>AdaBoost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AdaBoost</a:t>
            </a:r>
            <a:r>
              <a:rPr lang="en-US" sz="2800" dirty="0" smtClean="0"/>
              <a:t> iteratively finds weak classifier to minimize residual </a:t>
            </a:r>
            <a:r>
              <a:rPr lang="en-US" sz="2800" dirty="0" err="1" smtClean="0"/>
              <a:t>Exp</a:t>
            </a:r>
            <a:r>
              <a:rPr lang="en-US" sz="2800" dirty="0" smtClean="0"/>
              <a:t> Loss</a:t>
            </a:r>
          </a:p>
          <a:p>
            <a:pPr lvl="1"/>
            <a:r>
              <a:rPr lang="en-US" sz="2400" dirty="0" smtClean="0"/>
              <a:t>Trains weak classifier on reweighted data (</a:t>
            </a:r>
            <a:r>
              <a:rPr lang="en-US" sz="2400" dirty="0" err="1" smtClean="0"/>
              <a:t>S,D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).</a:t>
            </a:r>
          </a:p>
          <a:p>
            <a:pPr lvl="1"/>
            <a:endParaRPr lang="en-US" sz="1000" dirty="0"/>
          </a:p>
          <a:p>
            <a:r>
              <a:rPr lang="en-US" sz="2800" b="1" dirty="0" smtClean="0"/>
              <a:t>Homework: Rigorously prove it!</a:t>
            </a:r>
          </a:p>
          <a:p>
            <a:endParaRPr lang="en-US" sz="1000" baseline="-25000" dirty="0"/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Formally prove </a:t>
            </a:r>
            <a:r>
              <a:rPr lang="en-US" sz="2400" dirty="0" err="1" smtClean="0"/>
              <a:t>Exp</a:t>
            </a:r>
            <a:r>
              <a:rPr lang="en-US" sz="2400" dirty="0" smtClean="0"/>
              <a:t> Loss ≥ 0/1 Loss</a:t>
            </a:r>
          </a:p>
          <a:p>
            <a:pPr marL="971550" lvl="1" indent="-514350">
              <a:buFont typeface="+mj-lt"/>
              <a:buAutoNum type="arabicPeriod"/>
            </a:pPr>
            <a:endParaRPr lang="en-US" sz="1600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Relate </a:t>
            </a:r>
            <a:r>
              <a:rPr lang="en-US" sz="2400" dirty="0" err="1" smtClean="0"/>
              <a:t>Exp</a:t>
            </a:r>
            <a:r>
              <a:rPr lang="en-US" sz="2400" dirty="0" smtClean="0"/>
              <a:t> Loss to </a:t>
            </a:r>
            <a:r>
              <a:rPr lang="en-US" sz="2400" dirty="0" err="1" smtClean="0"/>
              <a:t>Z</a:t>
            </a:r>
            <a:r>
              <a:rPr lang="en-US" sz="2400" baseline="-25000" dirty="0" err="1" smtClean="0"/>
              <a:t>t</a:t>
            </a:r>
            <a:r>
              <a:rPr lang="en-US" sz="2400" dirty="0" smtClean="0"/>
              <a:t>:</a:t>
            </a:r>
          </a:p>
          <a:p>
            <a:pPr marL="971550" lvl="1" indent="-514350">
              <a:buFont typeface="+mj-lt"/>
              <a:buAutoNum type="arabicPeriod"/>
            </a:pPr>
            <a:endParaRPr lang="en-US" sz="1600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sz="2400" dirty="0" smtClean="0"/>
              <a:t>Justify choice of a</a:t>
            </a:r>
            <a:r>
              <a:rPr lang="en-US" sz="2400" baseline="-25000" dirty="0" smtClean="0"/>
              <a:t>t</a:t>
            </a:r>
            <a:r>
              <a:rPr lang="en-US" sz="2400" dirty="0" smtClean="0"/>
              <a:t>:</a:t>
            </a:r>
          </a:p>
          <a:p>
            <a:pPr marL="1371600" lvl="2" indent="-514350"/>
            <a:r>
              <a:rPr lang="en-US" sz="2000" dirty="0" smtClean="0"/>
              <a:t>Gives largest decrease in </a:t>
            </a:r>
            <a:r>
              <a:rPr lang="en-US" sz="2000" dirty="0" err="1" smtClean="0"/>
              <a:t>Z</a:t>
            </a:r>
            <a:r>
              <a:rPr lang="en-US" sz="2000" baseline="-25000" dirty="0" err="1" smtClean="0"/>
              <a:t>t</a:t>
            </a:r>
            <a:endParaRPr lang="en-US" sz="2000" baseline="-25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57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4305386"/>
              </p:ext>
            </p:extLst>
          </p:nvPr>
        </p:nvGraphicFramePr>
        <p:xfrm>
          <a:off x="5443512" y="5103826"/>
          <a:ext cx="1733767" cy="756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703" name="Equation" r:id="rId3" imgW="1104900" imgH="482600" progId="Equation.3">
                  <p:embed/>
                </p:oleObj>
              </mc:Choice>
              <mc:Fallback>
                <p:oleObj name="Equation" r:id="rId3" imgW="1104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43512" y="5103826"/>
                        <a:ext cx="1733767" cy="756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6555104"/>
              </p:ext>
            </p:extLst>
          </p:nvPr>
        </p:nvGraphicFramePr>
        <p:xfrm>
          <a:off x="5443512" y="4396515"/>
          <a:ext cx="2969246" cy="7153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704" name="Equation" r:id="rId5" imgW="1892300" imgH="457200" progId="Equation.3">
                  <p:embed/>
                </p:oleObj>
              </mc:Choice>
              <mc:Fallback>
                <p:oleObj name="Equation" r:id="rId5" imgW="1892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3512" y="4396515"/>
                        <a:ext cx="2969246" cy="7153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446314" y="3110513"/>
            <a:ext cx="16717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800000"/>
                </a:solidFill>
              </a:rPr>
              <a:t>The proof is in </a:t>
            </a:r>
          </a:p>
          <a:p>
            <a:r>
              <a:rPr lang="en-US" sz="2000" dirty="0" smtClean="0">
                <a:solidFill>
                  <a:srgbClr val="800000"/>
                </a:solidFill>
              </a:rPr>
              <a:t>earlier slides.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907782" y="3705289"/>
            <a:ext cx="538532" cy="281313"/>
          </a:xfrm>
          <a:prstGeom prst="straightConnector1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85850" y="6292404"/>
            <a:ext cx="5478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www.yisongyue.com</a:t>
            </a:r>
            <a:r>
              <a:rPr lang="en-US" sz="1600" dirty="0"/>
              <a:t>/courses/cs155/lectures/</a:t>
            </a:r>
            <a:r>
              <a:rPr lang="en-US" sz="1600" dirty="0" err="1"/>
              <a:t>msri.pdf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14878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Recap: </a:t>
            </a:r>
            <a:r>
              <a:rPr lang="en-US" dirty="0" err="1" smtClean="0"/>
              <a:t>AdaBoost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Gradient Descent in Function Space	</a:t>
            </a:r>
          </a:p>
          <a:p>
            <a:pPr lvl="1"/>
            <a:r>
              <a:rPr lang="en-US" sz="2400" dirty="0" smtClean="0"/>
              <a:t>Space of weak classifiers</a:t>
            </a:r>
          </a:p>
          <a:p>
            <a:pPr lvl="1"/>
            <a:endParaRPr lang="en-US" sz="1000" dirty="0"/>
          </a:p>
          <a:p>
            <a:r>
              <a:rPr lang="en-US" sz="2800" dirty="0" smtClean="0"/>
              <a:t>Final model = linear combination of weak classifiers</a:t>
            </a:r>
          </a:p>
          <a:p>
            <a:pPr lvl="1"/>
            <a:r>
              <a:rPr lang="en-US" dirty="0"/>
              <a:t>h(x) = sign(a</a:t>
            </a:r>
            <a:r>
              <a:rPr lang="en-US" baseline="-25000" dirty="0"/>
              <a:t>1</a:t>
            </a:r>
            <a:r>
              <a:rPr lang="en-US" dirty="0"/>
              <a:t>h</a:t>
            </a:r>
            <a:r>
              <a:rPr lang="en-US" baseline="-25000" dirty="0"/>
              <a:t>1</a:t>
            </a:r>
            <a:r>
              <a:rPr lang="en-US" dirty="0"/>
              <a:t>(x) + … + </a:t>
            </a:r>
            <a:r>
              <a:rPr lang="en-US" dirty="0" err="1"/>
              <a:t>a</a:t>
            </a:r>
            <a:r>
              <a:rPr lang="en-US" baseline="-25000" dirty="0" err="1"/>
              <a:t>n</a:t>
            </a:r>
            <a:r>
              <a:rPr lang="en-US" dirty="0" err="1"/>
              <a:t>h</a:t>
            </a:r>
            <a:r>
              <a:rPr lang="en-US" baseline="-25000" dirty="0" err="1"/>
              <a:t>n</a:t>
            </a:r>
            <a:r>
              <a:rPr lang="en-US" dirty="0"/>
              <a:t>(x)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I.e., a point in Function Space</a:t>
            </a:r>
          </a:p>
          <a:p>
            <a:pPr lvl="1"/>
            <a:endParaRPr lang="en-US" sz="1000" dirty="0"/>
          </a:p>
          <a:p>
            <a:r>
              <a:rPr lang="en-US" sz="2800" dirty="0" smtClean="0"/>
              <a:t>Iteratively creates new training sets via reweighting</a:t>
            </a:r>
          </a:p>
          <a:p>
            <a:pPr lvl="1"/>
            <a:r>
              <a:rPr lang="en-US" sz="2400" dirty="0" smtClean="0"/>
              <a:t>Trains weak classifier on reweighted training set</a:t>
            </a:r>
          </a:p>
          <a:p>
            <a:pPr lvl="1"/>
            <a:r>
              <a:rPr lang="en-US" sz="2400" dirty="0" smtClean="0"/>
              <a:t>Derived via minimizing residual </a:t>
            </a:r>
            <a:r>
              <a:rPr lang="en-US" sz="2400" dirty="0" err="1" smtClean="0"/>
              <a:t>Exp</a:t>
            </a:r>
            <a:r>
              <a:rPr lang="en-US" sz="2400" dirty="0" smtClean="0"/>
              <a:t> Loss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89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70346"/>
            <a:ext cx="8229600" cy="1143000"/>
          </a:xfrm>
        </p:spPr>
        <p:txBody>
          <a:bodyPr/>
          <a:lstStyle/>
          <a:p>
            <a:r>
              <a:rPr lang="en-US" dirty="0" smtClean="0"/>
              <a:t>Ensemble Selection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91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924968"/>
              </p:ext>
            </p:extLst>
          </p:nvPr>
        </p:nvGraphicFramePr>
        <p:xfrm>
          <a:off x="3894668" y="445345"/>
          <a:ext cx="4035773" cy="41063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82204"/>
                <a:gridCol w="882204"/>
                <a:gridCol w="882204"/>
                <a:gridCol w="1389161"/>
              </a:tblGrid>
              <a:tr h="605423">
                <a:tc>
                  <a:txBody>
                    <a:bodyPr/>
                    <a:lstStyle/>
                    <a:p>
                      <a:r>
                        <a:rPr lang="en-US" dirty="0" smtClean="0"/>
                        <a:t>Person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Male?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Height &gt; 55”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Alice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Bob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Carol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Dave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Erin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smtClean="0"/>
                        <a:t>Frank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50013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Gena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1979" y="1066237"/>
            <a:ext cx="387153" cy="3465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466" y="3654215"/>
            <a:ext cx="296787" cy="3027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2244" y="1572975"/>
            <a:ext cx="387153" cy="3465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090" y="2107861"/>
            <a:ext cx="387153" cy="34650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6090" y="2592652"/>
            <a:ext cx="387153" cy="34650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8265" y="4079331"/>
            <a:ext cx="387153" cy="34650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6941" y="3111603"/>
            <a:ext cx="296787" cy="302723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429274"/>
              </p:ext>
            </p:extLst>
          </p:nvPr>
        </p:nvGraphicFramePr>
        <p:xfrm>
          <a:off x="339401" y="391830"/>
          <a:ext cx="2322892" cy="58241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13163"/>
                <a:gridCol w="403007"/>
                <a:gridCol w="488494"/>
                <a:gridCol w="818228"/>
              </a:tblGrid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Person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Age</a:t>
                      </a:r>
                      <a:endParaRPr lang="en-US" sz="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Male?</a:t>
                      </a:r>
                      <a:endParaRPr lang="en-US" sz="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Height</a:t>
                      </a:r>
                      <a:r>
                        <a:rPr lang="en-US" sz="900" baseline="0" dirty="0" smtClean="0"/>
                        <a:t> &gt; 55”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James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Jessica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14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Alice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14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Amy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12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Bob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Xavier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9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Cathy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9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Carol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13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Eugene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13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Rafael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12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Dave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8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Peter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9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Henry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13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Erin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Rose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7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Iain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8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Paulo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12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Margaret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Frank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9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Jill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13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Leon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Sarah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12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err="1" smtClean="0"/>
                        <a:t>Gena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8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0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232965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Patrick</a:t>
                      </a:r>
                      <a:endParaRPr lang="en-US" sz="9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5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1</a:t>
                      </a:r>
                      <a:endParaRPr lang="en-US" sz="900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 rot="5400000">
            <a:off x="1350196" y="6186936"/>
            <a:ext cx="403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…</a:t>
            </a:r>
            <a:endParaRPr lang="en-US" sz="2400" b="1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727002" y="1199143"/>
            <a:ext cx="1071040" cy="8151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727002" y="1702009"/>
            <a:ext cx="1071040" cy="521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727002" y="2292278"/>
            <a:ext cx="1071040" cy="73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2727002" y="2776562"/>
            <a:ext cx="1071040" cy="3350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727002" y="3303894"/>
            <a:ext cx="1071040" cy="4869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2727002" y="3852749"/>
            <a:ext cx="1071040" cy="10534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2727002" y="4425834"/>
            <a:ext cx="1071040" cy="14538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004201" y="5640101"/>
            <a:ext cx="34720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Lucida Calligraphy"/>
                <a:cs typeface="Lucida Calligraphy"/>
              </a:rPr>
              <a:t>L</a:t>
            </a:r>
            <a:r>
              <a:rPr lang="en-US" sz="2400" dirty="0"/>
              <a:t>(h) = E</a:t>
            </a:r>
            <a:r>
              <a:rPr lang="en-US" sz="2400" baseline="-25000" dirty="0"/>
              <a:t>(</a:t>
            </a:r>
            <a:r>
              <a:rPr lang="en-US" sz="2400" baseline="-25000" dirty="0" err="1"/>
              <a:t>x,y</a:t>
            </a:r>
            <a:r>
              <a:rPr lang="en-US" sz="2400" baseline="-25000" dirty="0"/>
              <a:t>)~P(</a:t>
            </a:r>
            <a:r>
              <a:rPr lang="en-US" sz="2400" baseline="-25000" dirty="0" err="1"/>
              <a:t>x,y</a:t>
            </a:r>
            <a:r>
              <a:rPr lang="en-US" sz="2400" baseline="-25000" dirty="0"/>
              <a:t>)</a:t>
            </a:r>
            <a:r>
              <a:rPr lang="en-US" sz="2400" dirty="0"/>
              <a:t>[ </a:t>
            </a:r>
            <a:r>
              <a:rPr lang="en-US" sz="2400" dirty="0" smtClean="0"/>
              <a:t>L(</a:t>
            </a:r>
            <a:r>
              <a:rPr lang="en-US" sz="2400" dirty="0"/>
              <a:t>h(x),y) ] 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625618" y="5197503"/>
            <a:ext cx="15197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Test Error:</a:t>
            </a:r>
            <a:endParaRPr lang="en-US" sz="24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7980344" y="4851295"/>
            <a:ext cx="682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h</a:t>
            </a:r>
            <a:r>
              <a:rPr lang="en-US" sz="2400" b="1" dirty="0" smtClean="0"/>
              <a:t>(x)</a:t>
            </a:r>
            <a:endParaRPr lang="en-US" sz="2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7054390" y="4823343"/>
            <a:ext cx="3432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y</a:t>
            </a:r>
          </a:p>
        </p:txBody>
      </p:sp>
      <p:sp>
        <p:nvSpPr>
          <p:cNvPr id="39" name="Left Brace 38"/>
          <p:cNvSpPr/>
          <p:nvPr/>
        </p:nvSpPr>
        <p:spPr>
          <a:xfrm rot="16200000">
            <a:off x="7124584" y="4132399"/>
            <a:ext cx="189341" cy="125306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Left Brace 39"/>
          <p:cNvSpPr/>
          <p:nvPr/>
        </p:nvSpPr>
        <p:spPr>
          <a:xfrm rot="16200000">
            <a:off x="8210793" y="4541785"/>
            <a:ext cx="189341" cy="42967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105877" y="70068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Set S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87330" y="28209"/>
            <a:ext cx="2349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True Distribution P(</a:t>
            </a:r>
            <a:r>
              <a:rPr lang="en-US" dirty="0" err="1" smtClean="0"/>
              <a:t>x,y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099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4" grpId="0"/>
      <p:bldP spid="35" grpId="0"/>
      <p:bldP spid="36" grpId="0"/>
      <p:bldP spid="37" grpId="0"/>
      <p:bldP spid="39" grpId="0" animBg="1"/>
      <p:bldP spid="40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Recall: </a:t>
            </a:r>
            <a:r>
              <a:rPr lang="en-US" dirty="0" smtClean="0"/>
              <a:t>Bias-Variance Decomposition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54098"/>
            <a:ext cx="8229600" cy="3572065"/>
          </a:xfrm>
        </p:spPr>
        <p:txBody>
          <a:bodyPr/>
          <a:lstStyle/>
          <a:p>
            <a:r>
              <a:rPr lang="en-US" dirty="0" smtClean="0"/>
              <a:t>For squared error: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4013667"/>
              </p:ext>
            </p:extLst>
          </p:nvPr>
        </p:nvGraphicFramePr>
        <p:xfrm>
          <a:off x="1562676" y="1599659"/>
          <a:ext cx="6027738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802" name="Equation" r:id="rId3" imgW="2501900" imgH="266700" progId="Equation.3">
                  <p:embed/>
                </p:oleObj>
              </mc:Choice>
              <mc:Fallback>
                <p:oleObj name="Equation" r:id="rId3" imgW="2501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2676" y="1599659"/>
                        <a:ext cx="6027738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996766"/>
              </p:ext>
            </p:extLst>
          </p:nvPr>
        </p:nvGraphicFramePr>
        <p:xfrm>
          <a:off x="731838" y="3281363"/>
          <a:ext cx="7835900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803" name="Equation" r:id="rId5" imgW="3606800" imgH="355600" progId="Equation.3">
                  <p:embed/>
                </p:oleObj>
              </mc:Choice>
              <mc:Fallback>
                <p:oleObj name="Equation" r:id="rId5" imgW="3606800" imgH="355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838" y="3281363"/>
                        <a:ext cx="7835900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489661"/>
              </p:ext>
            </p:extLst>
          </p:nvPr>
        </p:nvGraphicFramePr>
        <p:xfrm>
          <a:off x="5561547" y="5205221"/>
          <a:ext cx="2401887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7804" name="Equation" r:id="rId7" imgW="1104900" imgH="241300" progId="Equation.3">
                  <p:embed/>
                </p:oleObj>
              </mc:Choice>
              <mc:Fallback>
                <p:oleObj name="Equation" r:id="rId7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61547" y="5205221"/>
                        <a:ext cx="2401887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64626" y="5856750"/>
            <a:ext cx="2973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“Average prediction on x”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V="1">
            <a:off x="6851572" y="5669604"/>
            <a:ext cx="1575" cy="1871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/>
          <p:cNvSpPr/>
          <p:nvPr/>
        </p:nvSpPr>
        <p:spPr>
          <a:xfrm rot="16200000">
            <a:off x="5205857" y="3107361"/>
            <a:ext cx="294417" cy="247582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504047" y="4610478"/>
            <a:ext cx="16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Variance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Left Brace 14"/>
          <p:cNvSpPr/>
          <p:nvPr/>
        </p:nvSpPr>
        <p:spPr>
          <a:xfrm rot="16200000">
            <a:off x="7395469" y="3660931"/>
            <a:ext cx="294417" cy="137906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945942" y="4603366"/>
            <a:ext cx="1211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Bias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60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36530" y="433027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598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Ensemble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Combine base models to improve performance</a:t>
            </a:r>
          </a:p>
          <a:p>
            <a:endParaRPr lang="en-US" sz="1000" dirty="0"/>
          </a:p>
          <a:p>
            <a:r>
              <a:rPr lang="en-US" sz="2800" b="1" dirty="0" smtClean="0"/>
              <a:t>Bagging: </a:t>
            </a:r>
            <a:r>
              <a:rPr lang="en-US" sz="2800" dirty="0" smtClean="0"/>
              <a:t>averages high variance, low bias models</a:t>
            </a:r>
          </a:p>
          <a:p>
            <a:pPr lvl="1"/>
            <a:r>
              <a:rPr lang="en-US" sz="2400" dirty="0" smtClean="0"/>
              <a:t>Reduces variance</a:t>
            </a:r>
          </a:p>
          <a:p>
            <a:pPr lvl="1"/>
            <a:r>
              <a:rPr lang="en-US" sz="2400" dirty="0" smtClean="0"/>
              <a:t>Indirectly deals with bias via low bias base models</a:t>
            </a:r>
          </a:p>
          <a:p>
            <a:pPr lvl="1"/>
            <a:endParaRPr lang="en-US" sz="1000" dirty="0"/>
          </a:p>
          <a:p>
            <a:r>
              <a:rPr lang="en-US" sz="2800" b="1" dirty="0" smtClean="0"/>
              <a:t>Boosting:</a:t>
            </a:r>
            <a:r>
              <a:rPr lang="en-US" sz="2800" dirty="0" smtClean="0"/>
              <a:t> carefully combines simple models</a:t>
            </a:r>
          </a:p>
          <a:p>
            <a:pPr lvl="1"/>
            <a:r>
              <a:rPr lang="en-US" sz="2400" dirty="0" smtClean="0"/>
              <a:t>Reduces bias</a:t>
            </a:r>
          </a:p>
          <a:p>
            <a:pPr lvl="1"/>
            <a:r>
              <a:rPr lang="en-US" sz="2400" dirty="0" smtClean="0"/>
              <a:t>Indirectly deals with variance via low variance base models</a:t>
            </a:r>
          </a:p>
          <a:p>
            <a:pPr lvl="1"/>
            <a:endParaRPr lang="en-US" sz="1000" dirty="0"/>
          </a:p>
          <a:p>
            <a:r>
              <a:rPr lang="en-US" b="1" dirty="0" smtClean="0"/>
              <a:t>Can we get best of both worlds?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33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53735"/>
                </a:solidFill>
              </a:rPr>
              <a:t>Insight: </a:t>
            </a:r>
            <a:r>
              <a:rPr lang="en-US" dirty="0" smtClean="0"/>
              <a:t>Use Validation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Evaluate error on validation set V: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Proxy for test error: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62</a:t>
            </a:fld>
            <a:endParaRPr lang="en-US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9057234"/>
              </p:ext>
            </p:extLst>
          </p:nvPr>
        </p:nvGraphicFramePr>
        <p:xfrm>
          <a:off x="2007652" y="2401975"/>
          <a:ext cx="4337050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665" name="Equation" r:id="rId3" imgW="1765300" imgH="241300" progId="Equation.3">
                  <p:embed/>
                </p:oleObj>
              </mc:Choice>
              <mc:Fallback>
                <p:oleObj name="Equation" r:id="rId3" imgW="17653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07652" y="2401975"/>
                        <a:ext cx="4337050" cy="592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3194840"/>
              </p:ext>
            </p:extLst>
          </p:nvPr>
        </p:nvGraphicFramePr>
        <p:xfrm>
          <a:off x="2851620" y="4131382"/>
          <a:ext cx="31511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666" name="Equation" r:id="rId5" imgW="1282700" imgH="241300" progId="Equation.3">
                  <p:embed/>
                </p:oleObj>
              </mc:Choice>
              <mc:Fallback>
                <p:oleObj name="Equation" r:id="rId5" imgW="1282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51620" y="4131382"/>
                        <a:ext cx="3151188" cy="592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1864769" y="4960458"/>
            <a:ext cx="28413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800000"/>
                </a:solidFill>
              </a:rPr>
              <a:t>Expected Validation Error</a:t>
            </a:r>
            <a:endParaRPr lang="en-US" sz="2000" dirty="0">
              <a:solidFill>
                <a:srgbClr val="80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43525" y="496045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800000"/>
                </a:solidFill>
              </a:rPr>
              <a:t>Test Error</a:t>
            </a:r>
            <a:endParaRPr lang="en-US" sz="2000" dirty="0">
              <a:solidFill>
                <a:srgbClr val="800000"/>
              </a:solidFill>
            </a:endParaRPr>
          </a:p>
        </p:txBody>
      </p:sp>
      <p:sp>
        <p:nvSpPr>
          <p:cNvPr id="18" name="Left Brace 17"/>
          <p:cNvSpPr/>
          <p:nvPr/>
        </p:nvSpPr>
        <p:spPr>
          <a:xfrm rot="16200000">
            <a:off x="3601231" y="3923880"/>
            <a:ext cx="289361" cy="1783794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 Brace 18"/>
          <p:cNvSpPr/>
          <p:nvPr/>
        </p:nvSpPr>
        <p:spPr>
          <a:xfrm rot="16200000">
            <a:off x="5276956" y="4337667"/>
            <a:ext cx="289360" cy="956221"/>
          </a:xfrm>
          <a:prstGeom prst="leftBrace">
            <a:avLst/>
          </a:prstGeom>
          <a:grpFill/>
          <a:ln>
            <a:solidFill>
              <a:schemeClr val="accent2">
                <a:lumMod val="75000"/>
              </a:schemeClr>
            </a:solidFill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383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0118"/>
            <a:ext cx="8229600" cy="1143000"/>
          </a:xfrm>
        </p:spPr>
        <p:txBody>
          <a:bodyPr/>
          <a:lstStyle/>
          <a:p>
            <a:r>
              <a:rPr lang="en-US" dirty="0" smtClean="0"/>
              <a:t>Ensemble Selection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6105766"/>
            <a:ext cx="448462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“Ensemble Selection from Libraries of Models”</a:t>
            </a:r>
          </a:p>
          <a:p>
            <a:r>
              <a:rPr lang="en-US" sz="1600" dirty="0" err="1" smtClean="0"/>
              <a:t>Caruana</a:t>
            </a:r>
            <a:r>
              <a:rPr lang="en-US" sz="1600" dirty="0" smtClean="0"/>
              <a:t>, </a:t>
            </a:r>
            <a:r>
              <a:rPr lang="en-US" sz="1600" dirty="0" err="1" smtClean="0"/>
              <a:t>Niculescu-Mizil</a:t>
            </a:r>
            <a:r>
              <a:rPr lang="en-US" sz="1600" dirty="0" smtClean="0"/>
              <a:t>, Crew &amp; </a:t>
            </a:r>
            <a:r>
              <a:rPr lang="en-US" sz="1600" dirty="0" err="1" smtClean="0"/>
              <a:t>Ksikes</a:t>
            </a:r>
            <a:r>
              <a:rPr lang="en-US" sz="1600" dirty="0" smtClean="0"/>
              <a:t>, ICML 2004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17" y="1787597"/>
            <a:ext cx="653580" cy="6676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574" y="1563826"/>
            <a:ext cx="488964" cy="4994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574" y="2188680"/>
            <a:ext cx="488964" cy="499494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5" idx="3"/>
            <a:endCxn id="6" idx="1"/>
          </p:cNvCxnSpPr>
          <p:nvPr/>
        </p:nvCxnSpPr>
        <p:spPr>
          <a:xfrm flipV="1">
            <a:off x="1238797" y="1813573"/>
            <a:ext cx="335777" cy="3078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3"/>
            <a:endCxn id="7" idx="1"/>
          </p:cNvCxnSpPr>
          <p:nvPr/>
        </p:nvCxnSpPr>
        <p:spPr>
          <a:xfrm>
            <a:off x="1238797" y="2121426"/>
            <a:ext cx="335777" cy="3170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13343" y="1658186"/>
            <a:ext cx="1154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 S’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113343" y="2206969"/>
            <a:ext cx="1369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Validation V’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791675" y="1819311"/>
            <a:ext cx="3749744" cy="40011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/>
              <a:t>H = {2000 models trained using S’}</a:t>
            </a:r>
          </a:p>
        </p:txBody>
      </p:sp>
      <p:sp>
        <p:nvSpPr>
          <p:cNvPr id="18" name="Right Arrow 17"/>
          <p:cNvSpPr/>
          <p:nvPr/>
        </p:nvSpPr>
        <p:spPr>
          <a:xfrm>
            <a:off x="3648258" y="1880208"/>
            <a:ext cx="846695" cy="268845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57200" y="3544621"/>
            <a:ext cx="3205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h(x) = h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(x) + h</a:t>
            </a:r>
            <a:r>
              <a:rPr lang="en-US" sz="2000" baseline="-25000" dirty="0" smtClean="0"/>
              <a:t>2</a:t>
            </a:r>
            <a:r>
              <a:rPr lang="en-US" sz="2000" dirty="0" smtClean="0"/>
              <a:t>(x) + … + </a:t>
            </a:r>
            <a:r>
              <a:rPr lang="en-US" sz="2000" dirty="0" err="1" smtClean="0"/>
              <a:t>h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(x) </a:t>
            </a:r>
            <a:endParaRPr lang="en-US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457200" y="3162837"/>
            <a:ext cx="51262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Maintain ensemble model as combination of H:</a:t>
            </a:r>
            <a:endParaRPr lang="en-US" sz="2000" dirty="0"/>
          </a:p>
        </p:txBody>
      </p:sp>
      <p:sp>
        <p:nvSpPr>
          <p:cNvPr id="21" name="TextBox 20"/>
          <p:cNvSpPr txBox="1"/>
          <p:nvPr/>
        </p:nvSpPr>
        <p:spPr>
          <a:xfrm>
            <a:off x="457200" y="4629839"/>
            <a:ext cx="5748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Add model from H that maximizes performance on V’ </a:t>
            </a:r>
            <a:endParaRPr lang="en-US" sz="2000" dirty="0"/>
          </a:p>
        </p:txBody>
      </p:sp>
      <p:sp>
        <p:nvSpPr>
          <p:cNvPr id="22" name="TextBox 21"/>
          <p:cNvSpPr txBox="1"/>
          <p:nvPr/>
        </p:nvSpPr>
        <p:spPr>
          <a:xfrm>
            <a:off x="3548650" y="3525591"/>
            <a:ext cx="10334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+ h</a:t>
            </a:r>
            <a:r>
              <a:rPr lang="en-US" sz="2000" baseline="-25000" dirty="0" smtClean="0"/>
              <a:t>n+1</a:t>
            </a:r>
            <a:r>
              <a:rPr lang="en-US" sz="2000" dirty="0" smtClean="0"/>
              <a:t>(x) </a:t>
            </a:r>
            <a:endParaRPr lang="en-US" sz="2000" dirty="0"/>
          </a:p>
        </p:txBody>
      </p:sp>
      <p:sp>
        <p:nvSpPr>
          <p:cNvPr id="24" name="Right Arrow 23"/>
          <p:cNvSpPr/>
          <p:nvPr/>
        </p:nvSpPr>
        <p:spPr>
          <a:xfrm rot="8363990">
            <a:off x="4719998" y="2527179"/>
            <a:ext cx="826768" cy="261089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 rot="5400000">
            <a:off x="1930331" y="4237278"/>
            <a:ext cx="526737" cy="260322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U-Turn Arrow 27"/>
          <p:cNvSpPr/>
          <p:nvPr/>
        </p:nvSpPr>
        <p:spPr>
          <a:xfrm rot="5400000" flipH="1">
            <a:off x="6419836" y="4467741"/>
            <a:ext cx="496172" cy="717991"/>
          </a:xfrm>
          <a:prstGeom prst="uturnArrow">
            <a:avLst>
              <a:gd name="adj1" fmla="val 20181"/>
              <a:gd name="adj2" fmla="val 19984"/>
              <a:gd name="adj3" fmla="val 25000"/>
              <a:gd name="adj4" fmla="val 43750"/>
              <a:gd name="adj5" fmla="val 10000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187854" y="512466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Repeat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457200" y="3157457"/>
            <a:ext cx="5111863" cy="8207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759537" y="2416344"/>
            <a:ext cx="29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cxnSp>
        <p:nvCxnSpPr>
          <p:cNvPr id="39" name="Straight Arrow Connector 38"/>
          <p:cNvCxnSpPr/>
          <p:nvPr/>
        </p:nvCxnSpPr>
        <p:spPr>
          <a:xfrm flipV="1">
            <a:off x="4071609" y="4104070"/>
            <a:ext cx="0" cy="47458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4096517" y="4209318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Denote as h</a:t>
            </a:r>
            <a:r>
              <a:rPr lang="en-US" baseline="-25000" dirty="0" smtClean="0">
                <a:solidFill>
                  <a:schemeClr val="accent2">
                    <a:lumMod val="75000"/>
                  </a:schemeClr>
                </a:solidFill>
              </a:rPr>
              <a:t>n+1</a:t>
            </a:r>
            <a:endParaRPr lang="en-US" baseline="-25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901965" y="5736780"/>
            <a:ext cx="293448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Models are trained on S’</a:t>
            </a:r>
          </a:p>
          <a:p>
            <a:r>
              <a:rPr lang="en-US" dirty="0" smtClean="0"/>
              <a:t>Ensemble built to optimize V’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081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 animBg="1"/>
      <p:bldP spid="18" grpId="0" animBg="1"/>
      <p:bldP spid="19" grpId="0"/>
      <p:bldP spid="20" grpId="0"/>
      <p:bldP spid="21" grpId="0"/>
      <p:bldP spid="22" grpId="0"/>
      <p:bldP spid="24" grpId="0" animBg="1"/>
      <p:bldP spid="25" grpId="0" animBg="1"/>
      <p:bldP spid="28" grpId="0" animBg="1"/>
      <p:bldP spid="29" grpId="0"/>
      <p:bldP spid="30" grpId="0" animBg="1"/>
      <p:bldP spid="40" grpId="0"/>
      <p:bldP spid="42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Reduces Both Bias &amp; Variance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Expected Test Error = Bias + Variance</a:t>
            </a:r>
          </a:p>
          <a:p>
            <a:endParaRPr lang="en-US" sz="1600" dirty="0"/>
          </a:p>
          <a:p>
            <a:r>
              <a:rPr lang="en-US" sz="2800" b="1" dirty="0" smtClean="0"/>
              <a:t>Bagging:</a:t>
            </a:r>
            <a:r>
              <a:rPr lang="en-US" sz="2800" dirty="0" smtClean="0"/>
              <a:t> reduce variance of low-bias models</a:t>
            </a:r>
          </a:p>
          <a:p>
            <a:endParaRPr lang="en-US" sz="1600" dirty="0" smtClean="0"/>
          </a:p>
          <a:p>
            <a:r>
              <a:rPr lang="en-US" sz="2800" b="1" dirty="0" smtClean="0"/>
              <a:t>Boosting:</a:t>
            </a:r>
            <a:r>
              <a:rPr lang="en-US" sz="2800" dirty="0" smtClean="0"/>
              <a:t> reduce bias of low-variance models</a:t>
            </a:r>
          </a:p>
          <a:p>
            <a:endParaRPr lang="en-US" sz="1600" dirty="0" smtClean="0"/>
          </a:p>
          <a:p>
            <a:r>
              <a:rPr lang="en-US" sz="2800" b="1" dirty="0" smtClean="0"/>
              <a:t>Ensemble Selection:</a:t>
            </a:r>
            <a:r>
              <a:rPr lang="en-US" sz="2800" dirty="0" smtClean="0"/>
              <a:t> who cares!</a:t>
            </a:r>
          </a:p>
          <a:p>
            <a:pPr lvl="1"/>
            <a:r>
              <a:rPr lang="en-US" sz="2400" dirty="0" smtClean="0"/>
              <a:t>Use validation error to approximate test error</a:t>
            </a:r>
          </a:p>
          <a:p>
            <a:pPr lvl="1"/>
            <a:r>
              <a:rPr lang="en-US" sz="2400" dirty="0" smtClean="0"/>
              <a:t>Directly minimize validation error</a:t>
            </a:r>
          </a:p>
          <a:p>
            <a:pPr lvl="1"/>
            <a:r>
              <a:rPr lang="en-US" sz="2400" dirty="0" smtClean="0"/>
              <a:t>Don’t worry about the bias/variance decomposition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955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Catch?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Relies heavily on validation set</a:t>
            </a:r>
          </a:p>
          <a:p>
            <a:pPr lvl="1"/>
            <a:r>
              <a:rPr lang="en-US" sz="2200" dirty="0" smtClean="0"/>
              <a:t>Bagging &amp; Boosting: uses training set to select next model </a:t>
            </a:r>
          </a:p>
          <a:p>
            <a:pPr lvl="1"/>
            <a:r>
              <a:rPr lang="en-US" sz="2200" dirty="0" smtClean="0"/>
              <a:t>Ensemble Selection: uses validation set to select next model</a:t>
            </a:r>
          </a:p>
          <a:p>
            <a:endParaRPr lang="en-US" sz="1500" dirty="0"/>
          </a:p>
          <a:p>
            <a:r>
              <a:rPr lang="en-US" dirty="0" smtClean="0"/>
              <a:t>Requires </a:t>
            </a:r>
            <a:r>
              <a:rPr lang="en-US" dirty="0"/>
              <a:t>v</a:t>
            </a:r>
            <a:r>
              <a:rPr lang="en-US" dirty="0" smtClean="0"/>
              <a:t>alidation set be sufficiently large</a:t>
            </a:r>
          </a:p>
          <a:p>
            <a:endParaRPr lang="en-US" sz="1500" dirty="0"/>
          </a:p>
          <a:p>
            <a:r>
              <a:rPr lang="en-US" b="1" dirty="0" smtClean="0"/>
              <a:t>In practice:</a:t>
            </a:r>
            <a:r>
              <a:rPr lang="en-US" dirty="0" smtClean="0"/>
              <a:t> implies smaller training sets</a:t>
            </a:r>
          </a:p>
          <a:p>
            <a:pPr lvl="1"/>
            <a:r>
              <a:rPr lang="en-US" dirty="0" smtClean="0"/>
              <a:t>Training &amp; validation = partitioning of finite data</a:t>
            </a:r>
          </a:p>
          <a:p>
            <a:pPr lvl="1"/>
            <a:endParaRPr lang="en-US" sz="1500" dirty="0"/>
          </a:p>
          <a:p>
            <a:r>
              <a:rPr lang="en-US" dirty="0" smtClean="0"/>
              <a:t>Often works very well in practice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95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84" y="651209"/>
            <a:ext cx="8336694" cy="3008349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448252" y="1182950"/>
            <a:ext cx="8230377" cy="199234"/>
          </a:xfrm>
          <a:prstGeom prst="roundRect">
            <a:avLst/>
          </a:prstGeom>
          <a:noFill/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7200" y="6105766"/>
            <a:ext cx="448462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“Ensemble Selection from Libraries of Models”</a:t>
            </a:r>
          </a:p>
          <a:p>
            <a:r>
              <a:rPr lang="en-US" sz="1600" dirty="0" err="1" smtClean="0"/>
              <a:t>Caruana</a:t>
            </a:r>
            <a:r>
              <a:rPr lang="en-US" sz="1600" dirty="0" smtClean="0"/>
              <a:t>, </a:t>
            </a:r>
            <a:r>
              <a:rPr lang="en-US" sz="1600" dirty="0" err="1" smtClean="0"/>
              <a:t>Niculescu-Mizil</a:t>
            </a:r>
            <a:r>
              <a:rPr lang="en-US" sz="1600" dirty="0" smtClean="0"/>
              <a:t>, Crew &amp; </a:t>
            </a:r>
            <a:r>
              <a:rPr lang="en-US" sz="1600" dirty="0" err="1" smtClean="0"/>
              <a:t>Ksikes</a:t>
            </a:r>
            <a:r>
              <a:rPr lang="en-US" sz="1600" dirty="0" smtClean="0"/>
              <a:t>, ICML 2004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469651" y="4308430"/>
            <a:ext cx="804288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Ensemble Selection often outperforms a more homogenous sets of models.</a:t>
            </a:r>
          </a:p>
          <a:p>
            <a:r>
              <a:rPr lang="en-US" sz="2000" dirty="0" smtClean="0"/>
              <a:t>Reduces </a:t>
            </a:r>
            <a:r>
              <a:rPr lang="en-US" sz="2000" dirty="0" err="1" smtClean="0"/>
              <a:t>overfitting</a:t>
            </a:r>
            <a:r>
              <a:rPr lang="en-US" sz="2000" dirty="0" smtClean="0"/>
              <a:t> by building model using validation set.</a:t>
            </a:r>
          </a:p>
          <a:p>
            <a:endParaRPr lang="en-US" sz="2000" dirty="0"/>
          </a:p>
          <a:p>
            <a:r>
              <a:rPr lang="en-US" sz="2000" dirty="0" smtClean="0"/>
              <a:t>Ensemble Selection won KDD Cup 2009</a:t>
            </a:r>
            <a:r>
              <a:rPr lang="en-US" dirty="0" smtClean="0"/>
              <a:t> </a:t>
            </a:r>
          </a:p>
          <a:p>
            <a:r>
              <a:rPr lang="en-US" sz="1200" dirty="0">
                <a:hlinkClick r:id="rId3"/>
              </a:rPr>
              <a:t>http://www.niculescu-mizil.org/papers/KDDCup09.</a:t>
            </a:r>
            <a:r>
              <a:rPr lang="en-US" sz="1200" dirty="0" smtClean="0">
                <a:hlinkClick r:id="rId3"/>
              </a:rPr>
              <a:t>pdf</a:t>
            </a:r>
            <a:r>
              <a:rPr lang="en-US" sz="1200" dirty="0" smtClean="0"/>
              <a:t>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58280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502"/>
            <a:ext cx="8229600" cy="547200"/>
          </a:xfrm>
        </p:spPr>
        <p:txBody>
          <a:bodyPr>
            <a:noAutofit/>
          </a:bodyPr>
          <a:lstStyle/>
          <a:p>
            <a:r>
              <a:rPr lang="en-US" sz="2800" dirty="0" smtClean="0"/>
              <a:t>References &amp; Further Reading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0043" y="610154"/>
            <a:ext cx="8395748" cy="61762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dirty="0"/>
              <a:t>“An Empirical Comparison of Voting Classification Algorithms: Bagging, Boosting, and Variants</a:t>
            </a:r>
            <a:r>
              <a:rPr lang="en-US" sz="1400" b="1" dirty="0" smtClean="0"/>
              <a:t>” </a:t>
            </a:r>
            <a:r>
              <a:rPr lang="en-US" sz="1400" dirty="0" smtClean="0"/>
              <a:t>Bauer </a:t>
            </a:r>
            <a:r>
              <a:rPr lang="en-US" sz="1400" dirty="0"/>
              <a:t>&amp; </a:t>
            </a:r>
            <a:r>
              <a:rPr lang="en-US" sz="1400" dirty="0" err="1" smtClean="0"/>
              <a:t>Kohavi</a:t>
            </a:r>
            <a:r>
              <a:rPr lang="en-US" sz="1400" dirty="0"/>
              <a:t>, </a:t>
            </a:r>
            <a:r>
              <a:rPr lang="de-DE" sz="1400" dirty="0" err="1"/>
              <a:t>Machine</a:t>
            </a:r>
            <a:r>
              <a:rPr lang="de-DE" sz="1400" dirty="0"/>
              <a:t> </a:t>
            </a:r>
            <a:r>
              <a:rPr lang="de-DE" sz="1400" dirty="0" smtClean="0"/>
              <a:t>Learning, </a:t>
            </a:r>
            <a:r>
              <a:rPr lang="de-DE" sz="1400" dirty="0"/>
              <a:t>36, 105–139 (1999) </a:t>
            </a:r>
          </a:p>
          <a:p>
            <a:pPr marL="0" indent="0">
              <a:buNone/>
            </a:pPr>
            <a:endParaRPr lang="de-DE" sz="500" dirty="0" smtClean="0"/>
          </a:p>
          <a:p>
            <a:pPr marL="0" indent="0">
              <a:buNone/>
            </a:pPr>
            <a:r>
              <a:rPr lang="en-US" sz="1400" b="1" dirty="0"/>
              <a:t>“Bagging Predictors”</a:t>
            </a:r>
            <a:r>
              <a:rPr lang="en-US" sz="1400" dirty="0"/>
              <a:t> </a:t>
            </a:r>
            <a:r>
              <a:rPr lang="en-US" sz="1400" dirty="0" smtClean="0"/>
              <a:t>Leo </a:t>
            </a:r>
            <a:r>
              <a:rPr lang="en-US" sz="1400" dirty="0" err="1"/>
              <a:t>Breiman</a:t>
            </a:r>
            <a:r>
              <a:rPr lang="en-US" sz="1400" dirty="0"/>
              <a:t>, </a:t>
            </a:r>
            <a:r>
              <a:rPr lang="en-US" sz="1400" dirty="0" smtClean="0"/>
              <a:t>Tech Report #421, UC Berkeley, 1994, </a:t>
            </a:r>
            <a:r>
              <a:rPr lang="en-US" sz="1400" dirty="0">
                <a:hlinkClick r:id="rId2"/>
              </a:rPr>
              <a:t>http://statistics.berkeley.edu/sites/default/files/tech-reports/421.pdf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indent="0">
              <a:buNone/>
            </a:pPr>
            <a:endParaRPr lang="de-DE" sz="500" dirty="0"/>
          </a:p>
          <a:p>
            <a:pPr marL="0" indent="0">
              <a:buNone/>
            </a:pPr>
            <a:r>
              <a:rPr lang="en-US" sz="1400" b="1" dirty="0" smtClean="0"/>
              <a:t>“An Empirical Comparison of Supervised Learning Algorithms”</a:t>
            </a:r>
            <a:r>
              <a:rPr lang="en-US" sz="1400" dirty="0" smtClean="0"/>
              <a:t> </a:t>
            </a:r>
            <a:r>
              <a:rPr lang="en-US" sz="1400" dirty="0" err="1" smtClean="0"/>
              <a:t>Caruana</a:t>
            </a:r>
            <a:r>
              <a:rPr lang="en-US" sz="1400" dirty="0" smtClean="0"/>
              <a:t> &amp; </a:t>
            </a:r>
            <a:r>
              <a:rPr lang="en-US" sz="1400" dirty="0" err="1" smtClean="0"/>
              <a:t>Niculescu-Mizil</a:t>
            </a:r>
            <a:r>
              <a:rPr lang="en-US" sz="1400" dirty="0" smtClean="0"/>
              <a:t>, ICML 2006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 smtClean="0"/>
              <a:t>“An Empirical Evaluation of Supervised Learning in High Dimensions”</a:t>
            </a:r>
            <a:r>
              <a:rPr lang="en-US" sz="1400" dirty="0" smtClean="0"/>
              <a:t> </a:t>
            </a:r>
            <a:r>
              <a:rPr lang="en-US" sz="1400" dirty="0" err="1" smtClean="0"/>
              <a:t>Caruana</a:t>
            </a:r>
            <a:r>
              <a:rPr lang="en-US" sz="1400" dirty="0" smtClean="0"/>
              <a:t>, </a:t>
            </a:r>
            <a:r>
              <a:rPr lang="en-US" sz="1400" dirty="0" err="1" smtClean="0"/>
              <a:t>Karampatziakis</a:t>
            </a:r>
            <a:r>
              <a:rPr lang="en-US" sz="1400" dirty="0" smtClean="0"/>
              <a:t> &amp; </a:t>
            </a:r>
            <a:r>
              <a:rPr lang="en-US" sz="1400" dirty="0" err="1" smtClean="0"/>
              <a:t>Yessenalina</a:t>
            </a:r>
            <a:r>
              <a:rPr lang="en-US" sz="1400" dirty="0" smtClean="0"/>
              <a:t>, ICML 2008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 smtClean="0"/>
              <a:t>“Ensemble Methods in Machine Learning” </a:t>
            </a:r>
            <a:r>
              <a:rPr lang="en-US" sz="1400" dirty="0" smtClean="0"/>
              <a:t>Thomas </a:t>
            </a:r>
            <a:r>
              <a:rPr lang="en-US" sz="1400" dirty="0" err="1" smtClean="0"/>
              <a:t>Dietterich</a:t>
            </a:r>
            <a:r>
              <a:rPr lang="en-US" sz="1400" i="1" dirty="0" smtClean="0"/>
              <a:t>, Multiple Classifier Systems</a:t>
            </a:r>
            <a:r>
              <a:rPr lang="en-US" sz="1400" dirty="0" smtClean="0"/>
              <a:t>, 2000</a:t>
            </a:r>
            <a:endParaRPr lang="en-US" sz="1400" b="1" i="1" dirty="0" smtClean="0"/>
          </a:p>
          <a:p>
            <a:pPr marL="0" indent="0">
              <a:buNone/>
            </a:pPr>
            <a:endParaRPr lang="en-US" sz="500" i="1" dirty="0" smtClean="0"/>
          </a:p>
          <a:p>
            <a:pPr marL="0" indent="0">
              <a:buNone/>
            </a:pPr>
            <a:r>
              <a:rPr lang="en-US" sz="1400" b="1" dirty="0" smtClean="0"/>
              <a:t>“</a:t>
            </a:r>
            <a:r>
              <a:rPr lang="en-US" sz="1400" b="1" dirty="0"/>
              <a:t>Ensemble Selection from Libraries of Models</a:t>
            </a:r>
            <a:r>
              <a:rPr lang="en-US" sz="1400" b="1" dirty="0" smtClean="0"/>
              <a:t>” </a:t>
            </a:r>
            <a:r>
              <a:rPr lang="en-US" sz="1400" dirty="0" err="1" smtClean="0"/>
              <a:t>Caruana</a:t>
            </a:r>
            <a:r>
              <a:rPr lang="en-US" sz="1400" dirty="0"/>
              <a:t>, </a:t>
            </a:r>
            <a:r>
              <a:rPr lang="en-US" sz="1400" dirty="0" err="1"/>
              <a:t>Niculescu-Mizil</a:t>
            </a:r>
            <a:r>
              <a:rPr lang="en-US" sz="1400" dirty="0"/>
              <a:t>, Crew &amp; </a:t>
            </a:r>
            <a:r>
              <a:rPr lang="en-US" sz="1400" dirty="0" err="1"/>
              <a:t>Ksikes</a:t>
            </a:r>
            <a:r>
              <a:rPr lang="en-US" sz="1400" dirty="0"/>
              <a:t>, ICML </a:t>
            </a:r>
            <a:r>
              <a:rPr lang="en-US" sz="1400" dirty="0" smtClean="0"/>
              <a:t>2004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 smtClean="0"/>
              <a:t>“Getting the Most Out of Ensemble Selection”</a:t>
            </a:r>
            <a:r>
              <a:rPr lang="en-US" sz="1400" dirty="0" smtClean="0"/>
              <a:t> </a:t>
            </a:r>
            <a:r>
              <a:rPr lang="en-US" sz="1400" dirty="0" err="1" smtClean="0"/>
              <a:t>Caruana</a:t>
            </a:r>
            <a:r>
              <a:rPr lang="en-US" sz="1400" dirty="0" smtClean="0"/>
              <a:t>, Munson, &amp; </a:t>
            </a:r>
            <a:r>
              <a:rPr lang="en-US" sz="1400" dirty="0" err="1" smtClean="0"/>
              <a:t>Niculescu-Mizil</a:t>
            </a:r>
            <a:r>
              <a:rPr lang="en-US" sz="1400" dirty="0" smtClean="0"/>
              <a:t>, ICDM 2006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“Explaining </a:t>
            </a:r>
            <a:r>
              <a:rPr lang="en-US" sz="1400" b="1" dirty="0" err="1" smtClean="0"/>
              <a:t>AdaBoost</a:t>
            </a:r>
            <a:r>
              <a:rPr lang="en-US" sz="1400" b="1" dirty="0" smtClean="0"/>
              <a:t>”</a:t>
            </a:r>
            <a:r>
              <a:rPr lang="en-US" sz="1400" dirty="0" smtClean="0"/>
              <a:t> Rob </a:t>
            </a:r>
            <a:r>
              <a:rPr lang="en-US" sz="1400" dirty="0" err="1" smtClean="0"/>
              <a:t>Schapire</a:t>
            </a:r>
            <a:r>
              <a:rPr lang="en-US" sz="1400" dirty="0" smtClean="0"/>
              <a:t>, </a:t>
            </a:r>
            <a:r>
              <a:rPr lang="en-US" sz="1400" dirty="0" smtClean="0">
                <a:hlinkClick r:id="rId3"/>
              </a:rPr>
              <a:t>https</a:t>
            </a:r>
            <a:r>
              <a:rPr lang="en-US" sz="1400" dirty="0">
                <a:hlinkClick r:id="rId3"/>
              </a:rPr>
              <a:t>://www.cs.princeton.edu/~schapire/papers/explaining-adaboost.pdf</a:t>
            </a:r>
            <a:r>
              <a:rPr lang="en-US" sz="1400" dirty="0"/>
              <a:t> </a:t>
            </a:r>
            <a:endParaRPr lang="en-US" sz="1400" dirty="0" smtClean="0"/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“Greedy Function Approximation: A Gradient Boosting Machine”</a:t>
            </a:r>
            <a:r>
              <a:rPr lang="en-US" sz="1400" dirty="0" smtClean="0"/>
              <a:t>, Jerome Friedman, 2001,  </a:t>
            </a:r>
            <a:r>
              <a:rPr lang="en-US" sz="1400" dirty="0" smtClean="0">
                <a:hlinkClick r:id="rId4"/>
              </a:rPr>
              <a:t>http://statweb.stanford.edu/~jhf/ftp/trebst.pdf</a:t>
            </a:r>
            <a:r>
              <a:rPr lang="en-US" sz="1400" dirty="0" smtClean="0"/>
              <a:t> 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 smtClean="0"/>
              <a:t>“Random Forests – Random Features”</a:t>
            </a:r>
            <a:r>
              <a:rPr lang="en-US" sz="1400" dirty="0" smtClean="0"/>
              <a:t> Leo </a:t>
            </a:r>
            <a:r>
              <a:rPr lang="en-US" sz="1400" dirty="0" err="1" smtClean="0"/>
              <a:t>Breiman</a:t>
            </a:r>
            <a:r>
              <a:rPr lang="en-US" sz="1400" dirty="0" smtClean="0"/>
              <a:t>, Tech Report #567, UC Berkeley, 1999, </a:t>
            </a:r>
          </a:p>
          <a:p>
            <a:pPr marL="0" indent="0">
              <a:buNone/>
            </a:pPr>
            <a:endParaRPr lang="en-US" sz="500" dirty="0" smtClean="0"/>
          </a:p>
          <a:p>
            <a:pPr marL="0" indent="0">
              <a:buNone/>
            </a:pPr>
            <a:r>
              <a:rPr lang="en-US" sz="1400" b="1" dirty="0"/>
              <a:t>“Structured Random Forests for Fast Edge Detection</a:t>
            </a:r>
            <a:r>
              <a:rPr lang="en-US" sz="1400" b="1" dirty="0" smtClean="0"/>
              <a:t>” </a:t>
            </a:r>
            <a:r>
              <a:rPr lang="en-US" sz="1400" dirty="0" err="1" smtClean="0"/>
              <a:t>Dollár</a:t>
            </a:r>
            <a:r>
              <a:rPr lang="en-US" sz="1400" dirty="0" smtClean="0"/>
              <a:t> </a:t>
            </a:r>
            <a:r>
              <a:rPr lang="en-US" sz="1400" dirty="0"/>
              <a:t>&amp; </a:t>
            </a:r>
            <a:r>
              <a:rPr lang="en-US" sz="1400" dirty="0" err="1"/>
              <a:t>Zitnick</a:t>
            </a:r>
            <a:r>
              <a:rPr lang="en-US" sz="1400" dirty="0"/>
              <a:t>, ICCV </a:t>
            </a:r>
            <a:r>
              <a:rPr lang="en-US" sz="1400" dirty="0" smtClean="0"/>
              <a:t>2013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“ABC</a:t>
            </a:r>
            <a:r>
              <a:rPr lang="en-US" sz="1400" b="1" dirty="0"/>
              <a:t>-Boost: Adaptive Base Class Boost for Multi-class </a:t>
            </a:r>
            <a:r>
              <a:rPr lang="en-US" sz="1400" b="1" dirty="0" smtClean="0"/>
              <a:t>Classification”</a:t>
            </a:r>
            <a:r>
              <a:rPr lang="en-US" sz="1400" dirty="0" smtClean="0"/>
              <a:t> Ping Li, ICML 2009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“Additive Groves of Regression Trees” </a:t>
            </a:r>
            <a:r>
              <a:rPr lang="en-US" sz="1400" dirty="0" err="1" smtClean="0"/>
              <a:t>Sorokina</a:t>
            </a:r>
            <a:r>
              <a:rPr lang="en-US" sz="1400" dirty="0" smtClean="0"/>
              <a:t>, </a:t>
            </a:r>
            <a:r>
              <a:rPr lang="en-US" sz="1400" dirty="0" err="1" smtClean="0"/>
              <a:t>Caruana</a:t>
            </a:r>
            <a:r>
              <a:rPr lang="en-US" sz="1400" dirty="0"/>
              <a:t> </a:t>
            </a:r>
            <a:r>
              <a:rPr lang="en-US" sz="1400" dirty="0" smtClean="0"/>
              <a:t>&amp; </a:t>
            </a:r>
            <a:r>
              <a:rPr lang="en-US" sz="1400" dirty="0" err="1" smtClean="0"/>
              <a:t>Riedewald</a:t>
            </a:r>
            <a:r>
              <a:rPr lang="en-US" sz="1400" dirty="0" smtClean="0"/>
              <a:t>, </a:t>
            </a:r>
            <a:r>
              <a:rPr lang="en-US" sz="1400" dirty="0"/>
              <a:t>ECML 2007, </a:t>
            </a:r>
            <a:r>
              <a:rPr lang="en-US" sz="1400" dirty="0">
                <a:hlinkClick r:id="rId5"/>
              </a:rPr>
              <a:t>http://additivegroves.net</a:t>
            </a:r>
            <a:r>
              <a:rPr lang="en-US" sz="1400" dirty="0" smtClean="0">
                <a:hlinkClick r:id="rId5"/>
              </a:rPr>
              <a:t>/</a:t>
            </a:r>
            <a:r>
              <a:rPr lang="en-US" sz="1400" dirty="0" smtClean="0"/>
              <a:t> 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 smtClean="0"/>
              <a:t>“Winning </a:t>
            </a:r>
            <a:r>
              <a:rPr lang="en-US" sz="1400" b="1" dirty="0"/>
              <a:t>the KDD Cup Orange Challenge with </a:t>
            </a:r>
            <a:r>
              <a:rPr lang="en-US" sz="1400" b="1" dirty="0" smtClean="0"/>
              <a:t>Ensemble Selection”</a:t>
            </a:r>
            <a:r>
              <a:rPr lang="en-US" sz="1400" dirty="0" smtClean="0"/>
              <a:t>, </a:t>
            </a:r>
            <a:r>
              <a:rPr lang="en-US" sz="1400" dirty="0" err="1" smtClean="0"/>
              <a:t>Niculescu-Mizil</a:t>
            </a:r>
            <a:r>
              <a:rPr lang="en-US" sz="1400" dirty="0" smtClean="0"/>
              <a:t> et al., KDD 2009</a:t>
            </a:r>
            <a:endParaRPr lang="en-US" sz="1400" b="1" dirty="0"/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sz="1400" b="1" dirty="0"/>
              <a:t>“Lessons from the Netﬂix Prize </a:t>
            </a:r>
            <a:r>
              <a:rPr lang="en-US" sz="1400" b="1" dirty="0" smtClean="0"/>
              <a:t>Challenge” </a:t>
            </a:r>
            <a:r>
              <a:rPr lang="en-US" sz="1400" dirty="0" smtClean="0"/>
              <a:t>Bell &amp; </a:t>
            </a:r>
            <a:r>
              <a:rPr lang="en-US" sz="1400" dirty="0" err="1" smtClean="0"/>
              <a:t>Koren</a:t>
            </a:r>
            <a:r>
              <a:rPr lang="en-US" sz="1400" dirty="0" smtClean="0"/>
              <a:t>, SIGKDD </a:t>
            </a:r>
            <a:r>
              <a:rPr lang="en-US" sz="1400" dirty="0" err="1" smtClean="0"/>
              <a:t>Exporations</a:t>
            </a:r>
            <a:r>
              <a:rPr lang="en-US" sz="1400" dirty="0" smtClean="0"/>
              <a:t> 9(2), 75—79, 2007</a:t>
            </a:r>
            <a:endParaRPr lang="en-US" sz="1400" b="1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67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Office Hours Today:</a:t>
            </a:r>
          </a:p>
          <a:p>
            <a:pPr lvl="1"/>
            <a:r>
              <a:rPr lang="en-US" dirty="0" smtClean="0"/>
              <a:t>Finding group members for mini-project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Next Week:</a:t>
            </a:r>
          </a:p>
          <a:p>
            <a:pPr lvl="1"/>
            <a:r>
              <a:rPr lang="en-US" dirty="0" smtClean="0"/>
              <a:t>Extensions of Decision Trees</a:t>
            </a:r>
          </a:p>
          <a:p>
            <a:pPr lvl="1"/>
            <a:r>
              <a:rPr lang="en-US" dirty="0" smtClean="0"/>
              <a:t>Learning Reductions</a:t>
            </a:r>
          </a:p>
          <a:p>
            <a:pPr lvl="2"/>
            <a:r>
              <a:rPr lang="en-US" dirty="0" smtClean="0"/>
              <a:t>How to combine binary classifiers to solve more complicated prediction tasks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033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53735"/>
                </a:solidFill>
              </a:rPr>
              <a:t>Recall:</a:t>
            </a:r>
            <a:r>
              <a:rPr lang="en-US" dirty="0"/>
              <a:t> Test </a:t>
            </a:r>
            <a:r>
              <a:rPr lang="en-US" dirty="0" smtClean="0"/>
              <a:t>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Test Error:</a:t>
            </a:r>
          </a:p>
          <a:p>
            <a:endParaRPr lang="en-US" sz="4400" b="1" dirty="0"/>
          </a:p>
          <a:p>
            <a:r>
              <a:rPr lang="en-US" b="1" dirty="0" smtClean="0"/>
              <a:t>Treat </a:t>
            </a:r>
            <a:r>
              <a:rPr lang="en-US" b="1" dirty="0" err="1"/>
              <a:t>h</a:t>
            </a:r>
            <a:r>
              <a:rPr lang="en-US" b="1" baseline="-25000" dirty="0" err="1" smtClean="0"/>
              <a:t>S</a:t>
            </a:r>
            <a:r>
              <a:rPr lang="en-US" b="1" dirty="0" smtClean="0"/>
              <a:t> as random variable:</a:t>
            </a:r>
          </a:p>
          <a:p>
            <a:pPr marL="0" indent="0">
              <a:buNone/>
            </a:pPr>
            <a:endParaRPr lang="en-US" sz="6000" b="1" dirty="0" smtClean="0"/>
          </a:p>
          <a:p>
            <a:r>
              <a:rPr lang="en-US" b="1" dirty="0" smtClean="0"/>
              <a:t>Expected Test Error:</a:t>
            </a:r>
          </a:p>
          <a:p>
            <a:endParaRPr lang="en-US" b="1" dirty="0" smtClean="0"/>
          </a:p>
          <a:p>
            <a:pPr lvl="1"/>
            <a:endParaRPr lang="en-US" b="1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6446733"/>
              </p:ext>
            </p:extLst>
          </p:nvPr>
        </p:nvGraphicFramePr>
        <p:xfrm>
          <a:off x="2047875" y="2255838"/>
          <a:ext cx="4435475" cy="58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80" name="Equation" r:id="rId3" imgW="1841500" imgH="241300" progId="Equation.3">
                  <p:embed/>
                </p:oleObj>
              </mc:Choice>
              <mc:Fallback>
                <p:oleObj name="Equation" r:id="rId3" imgW="1841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47875" y="2255838"/>
                        <a:ext cx="4435475" cy="58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6081371"/>
              </p:ext>
            </p:extLst>
          </p:nvPr>
        </p:nvGraphicFramePr>
        <p:xfrm>
          <a:off x="2411413" y="3667125"/>
          <a:ext cx="3941762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81" name="Equation" r:id="rId5" imgW="1778000" imgH="393700" progId="Equation.3">
                  <p:embed/>
                </p:oleObj>
              </mc:Choice>
              <mc:Fallback>
                <p:oleObj name="Equation" r:id="rId5" imgW="17780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11413" y="3667125"/>
                        <a:ext cx="3941762" cy="874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301800"/>
              </p:ext>
            </p:extLst>
          </p:nvPr>
        </p:nvGraphicFramePr>
        <p:xfrm>
          <a:off x="2018362" y="5325649"/>
          <a:ext cx="6027738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82" name="Equation" r:id="rId7" imgW="2501900" imgH="266700" progId="Equation.3">
                  <p:embed/>
                </p:oleObj>
              </mc:Choice>
              <mc:Fallback>
                <p:oleObj name="Equation" r:id="rId7" imgW="2501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018362" y="5325649"/>
                        <a:ext cx="6027738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639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Recall: </a:t>
            </a:r>
            <a:r>
              <a:rPr lang="en-US" dirty="0" smtClean="0"/>
              <a:t>Bias-Variance Decomposition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54098"/>
            <a:ext cx="8229600" cy="3572065"/>
          </a:xfrm>
        </p:spPr>
        <p:txBody>
          <a:bodyPr/>
          <a:lstStyle/>
          <a:p>
            <a:r>
              <a:rPr lang="en-US" dirty="0" smtClean="0"/>
              <a:t>For squared error: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337635"/>
              </p:ext>
            </p:extLst>
          </p:nvPr>
        </p:nvGraphicFramePr>
        <p:xfrm>
          <a:off x="1562676" y="1599659"/>
          <a:ext cx="6027738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8875" name="Equation" r:id="rId3" imgW="2501900" imgH="266700" progId="Equation.3">
                  <p:embed/>
                </p:oleObj>
              </mc:Choice>
              <mc:Fallback>
                <p:oleObj name="Equation" r:id="rId3" imgW="25019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2676" y="1599659"/>
                        <a:ext cx="6027738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6156914"/>
              </p:ext>
            </p:extLst>
          </p:nvPr>
        </p:nvGraphicFramePr>
        <p:xfrm>
          <a:off x="731838" y="3281363"/>
          <a:ext cx="7835900" cy="769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8876" name="Equation" r:id="rId5" imgW="3606800" imgH="355600" progId="Equation.3">
                  <p:embed/>
                </p:oleObj>
              </mc:Choice>
              <mc:Fallback>
                <p:oleObj name="Equation" r:id="rId5" imgW="3606800" imgH="355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1838" y="3281363"/>
                        <a:ext cx="7835900" cy="769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9669101"/>
              </p:ext>
            </p:extLst>
          </p:nvPr>
        </p:nvGraphicFramePr>
        <p:xfrm>
          <a:off x="5561547" y="5205221"/>
          <a:ext cx="2401887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8877" name="Equation" r:id="rId7" imgW="1104900" imgH="241300" progId="Equation.3">
                  <p:embed/>
                </p:oleObj>
              </mc:Choice>
              <mc:Fallback>
                <p:oleObj name="Equation" r:id="rId7" imgW="11049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61547" y="5205221"/>
                        <a:ext cx="2401887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64626" y="5856750"/>
            <a:ext cx="2973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“Average prediction on x”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V="1">
            <a:off x="6851572" y="5669604"/>
            <a:ext cx="1575" cy="18714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/>
          <p:cNvSpPr/>
          <p:nvPr/>
        </p:nvSpPr>
        <p:spPr>
          <a:xfrm rot="16200000">
            <a:off x="5205857" y="3107361"/>
            <a:ext cx="294417" cy="247582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504047" y="4610478"/>
            <a:ext cx="1699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Variance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Left Brace 14"/>
          <p:cNvSpPr/>
          <p:nvPr/>
        </p:nvSpPr>
        <p:spPr>
          <a:xfrm rot="16200000">
            <a:off x="7395469" y="3660931"/>
            <a:ext cx="294417" cy="137906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945942" y="4603366"/>
            <a:ext cx="1211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Bias Term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36530" y="433027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838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Recall: </a:t>
            </a:r>
            <a:r>
              <a:rPr lang="en-US" dirty="0" smtClean="0"/>
              <a:t>Bias-Variance Decomposition</a:t>
            </a:r>
            <a:endParaRPr lang="en-US" dirty="0"/>
          </a:p>
        </p:txBody>
      </p:sp>
      <p:pic>
        <p:nvPicPr>
          <p:cNvPr id="4" name="Picture 3" descr="bias_variance_2-cro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61" y="1572062"/>
            <a:ext cx="8409940" cy="44145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51408" y="4008527"/>
            <a:ext cx="1024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Variance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6" name="Straight Arrow Connector 5"/>
          <p:cNvCxnSpPr>
            <a:stCxn id="5" idx="2"/>
          </p:cNvCxnSpPr>
          <p:nvPr/>
        </p:nvCxnSpPr>
        <p:spPr>
          <a:xfrm flipH="1">
            <a:off x="2251408" y="4377859"/>
            <a:ext cx="512239" cy="906345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226931" y="3989839"/>
            <a:ext cx="5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Bias</a:t>
            </a:r>
            <a:endParaRPr lang="en-US" b="1" dirty="0"/>
          </a:p>
        </p:txBody>
      </p:sp>
      <p:cxnSp>
        <p:nvCxnSpPr>
          <p:cNvPr id="8" name="Straight Arrow Connector 7"/>
          <p:cNvCxnSpPr>
            <a:stCxn id="7" idx="2"/>
          </p:cNvCxnSpPr>
          <p:nvPr/>
        </p:nvCxnSpPr>
        <p:spPr>
          <a:xfrm flipH="1">
            <a:off x="1025037" y="4359171"/>
            <a:ext cx="490288" cy="38401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918991" y="4032195"/>
            <a:ext cx="1024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Variance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0" name="Straight Arrow Connector 9"/>
          <p:cNvCxnSpPr>
            <a:stCxn id="9" idx="2"/>
          </p:cNvCxnSpPr>
          <p:nvPr/>
        </p:nvCxnSpPr>
        <p:spPr>
          <a:xfrm>
            <a:off x="5431230" y="4401527"/>
            <a:ext cx="175924" cy="906345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107636" y="4042623"/>
            <a:ext cx="5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Bias</a:t>
            </a:r>
            <a:endParaRPr lang="en-US" b="1" dirty="0"/>
          </a:p>
        </p:txBody>
      </p:sp>
      <p:cxnSp>
        <p:nvCxnSpPr>
          <p:cNvPr id="12" name="Straight Arrow Connector 11"/>
          <p:cNvCxnSpPr>
            <a:stCxn id="11" idx="2"/>
          </p:cNvCxnSpPr>
          <p:nvPr/>
        </p:nvCxnSpPr>
        <p:spPr>
          <a:xfrm flipH="1">
            <a:off x="3899047" y="4411955"/>
            <a:ext cx="496983" cy="38401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673724" y="3989839"/>
            <a:ext cx="1024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Variance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4" name="Straight Arrow Connector 13"/>
          <p:cNvCxnSpPr>
            <a:stCxn id="13" idx="2"/>
          </p:cNvCxnSpPr>
          <p:nvPr/>
        </p:nvCxnSpPr>
        <p:spPr>
          <a:xfrm>
            <a:off x="8185963" y="4359171"/>
            <a:ext cx="421980" cy="436795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862379" y="4005267"/>
            <a:ext cx="5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Bias</a:t>
            </a:r>
            <a:endParaRPr lang="en-US" b="1" dirty="0"/>
          </a:p>
        </p:txBody>
      </p:sp>
      <p:cxnSp>
        <p:nvCxnSpPr>
          <p:cNvPr id="16" name="Straight Arrow Connector 15"/>
          <p:cNvCxnSpPr>
            <a:stCxn id="15" idx="2"/>
          </p:cNvCxnSpPr>
          <p:nvPr/>
        </p:nvCxnSpPr>
        <p:spPr>
          <a:xfrm>
            <a:off x="7150773" y="4374599"/>
            <a:ext cx="112418" cy="77950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6AD60-2240-774B-999B-A729C374DEA8}" type="slidenum">
              <a:rPr lang="en-US" smtClean="0"/>
              <a:t>9</a:t>
            </a:fld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84166" y="3643258"/>
            <a:ext cx="8302634" cy="263429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Some models experience high test error due to high bias.</a:t>
            </a:r>
          </a:p>
          <a:p>
            <a:pPr algn="ctr"/>
            <a:r>
              <a:rPr lang="en-US" sz="2400" dirty="0" smtClean="0"/>
              <a:t>(Model class to simple to make accurate predictions.)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Some models experience high test error due to high variance.</a:t>
            </a:r>
          </a:p>
          <a:p>
            <a:pPr algn="ctr"/>
            <a:r>
              <a:rPr lang="en-US" sz="2400" dirty="0" smtClean="0"/>
              <a:t>(Model class unstable due to insufficient training data.)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7026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grpFill/>
        <a:ln>
          <a:solidFill>
            <a:srgbClr val="FF0000"/>
          </a:solidFill>
          <a:tailEnd type="arrow" w="sm" len="sm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11951</TotalTime>
  <Words>4794</Words>
  <Application>Microsoft Macintosh PowerPoint</Application>
  <PresentationFormat>On-screen Show (4:3)</PresentationFormat>
  <Paragraphs>1418</Paragraphs>
  <Slides>68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0" baseType="lpstr">
      <vt:lpstr>Office Theme</vt:lpstr>
      <vt:lpstr>Equation</vt:lpstr>
      <vt:lpstr>Machine Learning &amp; Data Mining CS/CNS/EE 155</vt:lpstr>
      <vt:lpstr>Announcements</vt:lpstr>
      <vt:lpstr>Kaggle Mini-Project</vt:lpstr>
      <vt:lpstr>Today</vt:lpstr>
      <vt:lpstr>Recall: Test Error</vt:lpstr>
      <vt:lpstr>PowerPoint Presentation</vt:lpstr>
      <vt:lpstr>Recall: Test Error</vt:lpstr>
      <vt:lpstr>Recall: Bias-Variance Decomposition</vt:lpstr>
      <vt:lpstr>Recall: Bias-Variance Decomposition</vt:lpstr>
      <vt:lpstr>General Concept: Ensemble Methods</vt:lpstr>
      <vt:lpstr>Intuition: Why Ensemble Methods Work</vt:lpstr>
      <vt:lpstr>Boosting “The Strength of Weak Classifiers”*</vt:lpstr>
      <vt:lpstr>Terminology: Shallow Decision Trees</vt:lpstr>
      <vt:lpstr>Stability of Shallow Trees</vt:lpstr>
      <vt:lpstr>Terminology: Weak Learning</vt:lpstr>
      <vt:lpstr>How to “Boost” Performance of Weak Models?</vt:lpstr>
      <vt:lpstr>First Try (for Regression)</vt:lpstr>
      <vt:lpstr>First Try (for Regression)</vt:lpstr>
      <vt:lpstr>First Try (for Regression)</vt:lpstr>
      <vt:lpstr>First Try (for Regression)</vt:lpstr>
      <vt:lpstr>First Try (for Regression)</vt:lpstr>
      <vt:lpstr>First Try (for Regression)</vt:lpstr>
      <vt:lpstr>First Try (for Regression)</vt:lpstr>
      <vt:lpstr>Gradient Boosting (Simple Version)</vt:lpstr>
      <vt:lpstr>Axis Aligned Gradient Descent</vt:lpstr>
      <vt:lpstr>Axis Aligned Gradient Descent</vt:lpstr>
      <vt:lpstr>Function Space &amp; Ensemble Methods</vt:lpstr>
      <vt:lpstr>Properties of Function Space</vt:lpstr>
      <vt:lpstr>Function Space of Weak Models</vt:lpstr>
      <vt:lpstr>Recall: Axis Aligned Gradient Descent</vt:lpstr>
      <vt:lpstr>Functional Gradient Descent</vt:lpstr>
      <vt:lpstr>Reduction to Vector Space</vt:lpstr>
      <vt:lpstr>Gradient Boosting (Full Version)</vt:lpstr>
      <vt:lpstr>Recap: Basic Boosting</vt:lpstr>
      <vt:lpstr>AdaBoost Adaptive Boosting for Classification</vt:lpstr>
      <vt:lpstr>Boosting for Classification</vt:lpstr>
      <vt:lpstr>AdaBoost = Functional Gradient Descent</vt:lpstr>
      <vt:lpstr>Combining Multiple Classifiers</vt:lpstr>
      <vt:lpstr>Also Creates New Training Sets</vt:lpstr>
      <vt:lpstr>Reweighting Training Data</vt:lpstr>
      <vt:lpstr>Training Decision Trees with  Weighted Training Data</vt:lpstr>
      <vt:lpstr>AdaBoost Outline</vt:lpstr>
      <vt:lpstr>Intuition</vt:lpstr>
      <vt:lpstr>Intuition</vt:lpstr>
      <vt:lpstr>Intuition</vt:lpstr>
      <vt:lpstr>AdaBoost</vt:lpstr>
      <vt:lpstr>Example</vt:lpstr>
      <vt:lpstr>Example</vt:lpstr>
      <vt:lpstr>Example</vt:lpstr>
      <vt:lpstr>Example</vt:lpstr>
      <vt:lpstr>Example</vt:lpstr>
      <vt:lpstr>Example</vt:lpstr>
      <vt:lpstr>Exponential Loss</vt:lpstr>
      <vt:lpstr>Decomposing Exp Loss</vt:lpstr>
      <vt:lpstr>Intuition</vt:lpstr>
      <vt:lpstr>AdaBoost = Minimizing Exp Loss</vt:lpstr>
      <vt:lpstr>Story So Far: AdaBoost</vt:lpstr>
      <vt:lpstr>Recap: AdaBoost</vt:lpstr>
      <vt:lpstr>Ensemble Selection</vt:lpstr>
      <vt:lpstr>Recall: Bias-Variance Decomposition</vt:lpstr>
      <vt:lpstr>Ensemble Methods</vt:lpstr>
      <vt:lpstr>Insight: Use Validation Set</vt:lpstr>
      <vt:lpstr>Ensemble Selection</vt:lpstr>
      <vt:lpstr>Reduces Both Bias &amp; Variance</vt:lpstr>
      <vt:lpstr>What’s the Catch?</vt:lpstr>
      <vt:lpstr>PowerPoint Presentation</vt:lpstr>
      <vt:lpstr>References &amp; Further Reading</vt:lpstr>
      <vt:lpstr>Next Week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&amp; Data Mining CS/CNS/EE 155</dc:title>
  <dc:creator>Yisong Yue</dc:creator>
  <cp:lastModifiedBy>Yisong Yue</cp:lastModifiedBy>
  <cp:revision>6670</cp:revision>
  <dcterms:created xsi:type="dcterms:W3CDTF">2015-01-06T05:34:21Z</dcterms:created>
  <dcterms:modified xsi:type="dcterms:W3CDTF">2015-02-06T00:39:41Z</dcterms:modified>
</cp:coreProperties>
</file>

<file path=docProps/thumbnail.jpeg>
</file>